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slide" Target="slides/slide35.xml"/><Relationship Id="rId16" Type="http://schemas.openxmlformats.org/officeDocument/2006/relationships/slide" Target="slides/slide12.xml"/><Relationship Id="rId38" Type="http://schemas.openxmlformats.org/officeDocument/2006/relationships/slide" Target="slides/slide34.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Google Shape;105;g3495199ec9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3495199ec9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Google Shape;111;g3495199ec9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3495199ec9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Google Shape;117;g502dec75c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502dec75c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Google Shape;123;g3495199ec9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3495199ec9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Google Shape;129;g3495199ec9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3495199ec9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 name="Shape 134"/>
        <p:cNvGrpSpPr/>
        <p:nvPr/>
      </p:nvGrpSpPr>
      <p:grpSpPr>
        <a:xfrm>
          <a:off x="0" y="0"/>
          <a:ext cx="0" cy="0"/>
          <a:chOff x="0" y="0"/>
          <a:chExt cx="0" cy="0"/>
        </a:xfrm>
      </p:grpSpPr>
      <p:sp>
        <p:nvSpPr>
          <p:cNvPr id="135" name="Google Shape;135;g3495199ec9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3495199ec9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Google Shape;141;g502dec75c3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502dec75c3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 name="Shape 146"/>
        <p:cNvGrpSpPr/>
        <p:nvPr/>
      </p:nvGrpSpPr>
      <p:grpSpPr>
        <a:xfrm>
          <a:off x="0" y="0"/>
          <a:ext cx="0" cy="0"/>
          <a:chOff x="0" y="0"/>
          <a:chExt cx="0" cy="0"/>
        </a:xfrm>
      </p:grpSpPr>
      <p:sp>
        <p:nvSpPr>
          <p:cNvPr id="147" name="Google Shape;147;g502dec75c3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502dec75c3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Google Shape;153;g3495199ec9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3495199ec9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Google Shape;159;g80daafdef6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80daafdef6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 name="Shape 55"/>
        <p:cNvGrpSpPr/>
        <p:nvPr/>
      </p:nvGrpSpPr>
      <p:grpSpPr>
        <a:xfrm>
          <a:off x="0" y="0"/>
          <a:ext cx="0" cy="0"/>
          <a:chOff x="0" y="0"/>
          <a:chExt cx="0" cy="0"/>
        </a:xfrm>
      </p:grpSpPr>
      <p:sp>
        <p:nvSpPr>
          <p:cNvPr id="56" name="Google Shape;56;g502dec75c3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502dec75c3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Google Shape;165;g3495199ec9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3495199ec9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Google Shape;171;g3495199ec9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3495199ec9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Google Shape;177;g80daafdef6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80daafdef6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2" name="Shape 182"/>
        <p:cNvGrpSpPr/>
        <p:nvPr/>
      </p:nvGrpSpPr>
      <p:grpSpPr>
        <a:xfrm>
          <a:off x="0" y="0"/>
          <a:ext cx="0" cy="0"/>
          <a:chOff x="0" y="0"/>
          <a:chExt cx="0" cy="0"/>
        </a:xfrm>
      </p:grpSpPr>
      <p:sp>
        <p:nvSpPr>
          <p:cNvPr id="183" name="Google Shape;183;g80daafdef6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80daafdef6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8" name="Shape 188"/>
        <p:cNvGrpSpPr/>
        <p:nvPr/>
      </p:nvGrpSpPr>
      <p:grpSpPr>
        <a:xfrm>
          <a:off x="0" y="0"/>
          <a:ext cx="0" cy="0"/>
          <a:chOff x="0" y="0"/>
          <a:chExt cx="0" cy="0"/>
        </a:xfrm>
      </p:grpSpPr>
      <p:sp>
        <p:nvSpPr>
          <p:cNvPr id="189" name="Google Shape;189;g3495199ec9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3495199ec9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Google Shape;195;g3495199ec9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3495199ec9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0" name="Shape 200"/>
        <p:cNvGrpSpPr/>
        <p:nvPr/>
      </p:nvGrpSpPr>
      <p:grpSpPr>
        <a:xfrm>
          <a:off x="0" y="0"/>
          <a:ext cx="0" cy="0"/>
          <a:chOff x="0" y="0"/>
          <a:chExt cx="0" cy="0"/>
        </a:xfrm>
      </p:grpSpPr>
      <p:sp>
        <p:nvSpPr>
          <p:cNvPr id="201" name="Google Shape;201;g3495199ec9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3495199ec9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6" name="Shape 206"/>
        <p:cNvGrpSpPr/>
        <p:nvPr/>
      </p:nvGrpSpPr>
      <p:grpSpPr>
        <a:xfrm>
          <a:off x="0" y="0"/>
          <a:ext cx="0" cy="0"/>
          <a:chOff x="0" y="0"/>
          <a:chExt cx="0" cy="0"/>
        </a:xfrm>
      </p:grpSpPr>
      <p:sp>
        <p:nvSpPr>
          <p:cNvPr id="207" name="Google Shape;207;g3495199ec9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3495199ec9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2" name="Shape 212"/>
        <p:cNvGrpSpPr/>
        <p:nvPr/>
      </p:nvGrpSpPr>
      <p:grpSpPr>
        <a:xfrm>
          <a:off x="0" y="0"/>
          <a:ext cx="0" cy="0"/>
          <a:chOff x="0" y="0"/>
          <a:chExt cx="0" cy="0"/>
        </a:xfrm>
      </p:grpSpPr>
      <p:sp>
        <p:nvSpPr>
          <p:cNvPr id="213" name="Google Shape;213;g3495199ec9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3495199ec9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8" name="Shape 218"/>
        <p:cNvGrpSpPr/>
        <p:nvPr/>
      </p:nvGrpSpPr>
      <p:grpSpPr>
        <a:xfrm>
          <a:off x="0" y="0"/>
          <a:ext cx="0" cy="0"/>
          <a:chOff x="0" y="0"/>
          <a:chExt cx="0" cy="0"/>
        </a:xfrm>
      </p:grpSpPr>
      <p:sp>
        <p:nvSpPr>
          <p:cNvPr id="219" name="Google Shape;219;g3495199ec9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3495199ec9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 name="Shape 61"/>
        <p:cNvGrpSpPr/>
        <p:nvPr/>
      </p:nvGrpSpPr>
      <p:grpSpPr>
        <a:xfrm>
          <a:off x="0" y="0"/>
          <a:ext cx="0" cy="0"/>
          <a:chOff x="0" y="0"/>
          <a:chExt cx="0" cy="0"/>
        </a:xfrm>
      </p:grpSpPr>
      <p:sp>
        <p:nvSpPr>
          <p:cNvPr id="62" name="Google Shape;62;g80daafdef6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80daafdef6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4" name="Shape 224"/>
        <p:cNvGrpSpPr/>
        <p:nvPr/>
      </p:nvGrpSpPr>
      <p:grpSpPr>
        <a:xfrm>
          <a:off x="0" y="0"/>
          <a:ext cx="0" cy="0"/>
          <a:chOff x="0" y="0"/>
          <a:chExt cx="0" cy="0"/>
        </a:xfrm>
      </p:grpSpPr>
      <p:sp>
        <p:nvSpPr>
          <p:cNvPr id="225" name="Google Shape;225;g3495199ec9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3495199ec9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0" name="Shape 230"/>
        <p:cNvGrpSpPr/>
        <p:nvPr/>
      </p:nvGrpSpPr>
      <p:grpSpPr>
        <a:xfrm>
          <a:off x="0" y="0"/>
          <a:ext cx="0" cy="0"/>
          <a:chOff x="0" y="0"/>
          <a:chExt cx="0" cy="0"/>
        </a:xfrm>
      </p:grpSpPr>
      <p:sp>
        <p:nvSpPr>
          <p:cNvPr id="231" name="Google Shape;231;g502dec75c3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502dec75c3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6" name="Shape 236"/>
        <p:cNvGrpSpPr/>
        <p:nvPr/>
      </p:nvGrpSpPr>
      <p:grpSpPr>
        <a:xfrm>
          <a:off x="0" y="0"/>
          <a:ext cx="0" cy="0"/>
          <a:chOff x="0" y="0"/>
          <a:chExt cx="0" cy="0"/>
        </a:xfrm>
      </p:grpSpPr>
      <p:sp>
        <p:nvSpPr>
          <p:cNvPr id="237" name="Google Shape;237;g3495199ec9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3495199ec9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2" name="Shape 242"/>
        <p:cNvGrpSpPr/>
        <p:nvPr/>
      </p:nvGrpSpPr>
      <p:grpSpPr>
        <a:xfrm>
          <a:off x="0" y="0"/>
          <a:ext cx="0" cy="0"/>
          <a:chOff x="0" y="0"/>
          <a:chExt cx="0" cy="0"/>
        </a:xfrm>
      </p:grpSpPr>
      <p:sp>
        <p:nvSpPr>
          <p:cNvPr id="243" name="Google Shape;243;g3495199ec9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3495199ec9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8" name="Shape 248"/>
        <p:cNvGrpSpPr/>
        <p:nvPr/>
      </p:nvGrpSpPr>
      <p:grpSpPr>
        <a:xfrm>
          <a:off x="0" y="0"/>
          <a:ext cx="0" cy="0"/>
          <a:chOff x="0" y="0"/>
          <a:chExt cx="0" cy="0"/>
        </a:xfrm>
      </p:grpSpPr>
      <p:sp>
        <p:nvSpPr>
          <p:cNvPr id="249" name="Google Shape;249;g80daafdef6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80daafdef6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4" name="Shape 254"/>
        <p:cNvGrpSpPr/>
        <p:nvPr/>
      </p:nvGrpSpPr>
      <p:grpSpPr>
        <a:xfrm>
          <a:off x="0" y="0"/>
          <a:ext cx="0" cy="0"/>
          <a:chOff x="0" y="0"/>
          <a:chExt cx="0" cy="0"/>
        </a:xfrm>
      </p:grpSpPr>
      <p:sp>
        <p:nvSpPr>
          <p:cNvPr id="255" name="Google Shape;255;g4eddca15e7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4eddca15e7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 name="Shape 67"/>
        <p:cNvGrpSpPr/>
        <p:nvPr/>
      </p:nvGrpSpPr>
      <p:grpSpPr>
        <a:xfrm>
          <a:off x="0" y="0"/>
          <a:ext cx="0" cy="0"/>
          <a:chOff x="0" y="0"/>
          <a:chExt cx="0" cy="0"/>
        </a:xfrm>
      </p:grpSpPr>
      <p:sp>
        <p:nvSpPr>
          <p:cNvPr id="68" name="Google Shape;68;g3495199ec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3495199ec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 name="Shape 73"/>
        <p:cNvGrpSpPr/>
        <p:nvPr/>
      </p:nvGrpSpPr>
      <p:grpSpPr>
        <a:xfrm>
          <a:off x="0" y="0"/>
          <a:ext cx="0" cy="0"/>
          <a:chOff x="0" y="0"/>
          <a:chExt cx="0" cy="0"/>
        </a:xfrm>
      </p:grpSpPr>
      <p:sp>
        <p:nvSpPr>
          <p:cNvPr id="74" name="Google Shape;74;g80daafdef6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80daafdef6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g3495199ec9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3495199ec9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Google Shape;87;g3495199ec9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3495199ec9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Google Shape;93;g3495199ec9_0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3495199ec9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Google Shape;99;g3495199ec9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3495199ec9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design.hedusa.com/pisb/shop/home" TargetMode="External"/><Relationship Id="rId4" Type="http://schemas.openxmlformats.org/officeDocument/2006/relationships/hyperlink" Target="https://design.hedusa.com/pisb/shop/home"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s://docs.google.com/document/d/1i9UejkCrdi5kgQC1FSCZNwKnW70f17NuFUn-Xr20rN0/edit?usp=sharing" TargetMode="External"/><Relationship Id="rId4" Type="http://schemas.openxmlformats.org/officeDocument/2006/relationships/hyperlink" Target="https://docs.google.com/document/d/1i9UejkCrdi5kgQC1FSCZNwKnW70f17NuFUn-Xr20rN0/edit?usp=sharing"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mailto:Kjones@pineisland.k12.mn.us"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8.jpg"/><Relationship Id="rId4" Type="http://schemas.openxmlformats.org/officeDocument/2006/relationships/hyperlink" Target="https://docs.google.com/document/d/110dTBQ2txS0gKupeDQcluB7ttnsIegJVif4U_qmBAfI/edit?usp=sharing"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s://docs.google.com/spreadsheets/d/19KySdGc2mto4BEMNgJg8gLRoLhB0_6jSh0HAGuY4N4g/edit?usp=sharing"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hyperlink" Target="https://docs.google.com/document/d/1KRd6gNyEFKPp0VqgQ3OfTgbXsdY584Gk1xPo10x5tHs/edit?usp=sharing"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6.jpg"/><Relationship Id="rId4" Type="http://schemas.openxmlformats.org/officeDocument/2006/relationships/hyperlink" Target="https://docs.google.com/document/d/1zvorYluIo2-tmVJ5l5seKGb3oloW4YOBJQsmq2d1oGI/edit?usp=sharing"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hyperlink" Target="https://docs.google.com/document/d/1Kd__S7iZHkqy-lddML_hF6tLIID-Z2jSd0inWDD9EEo/edit?usp=sharing"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hyperlink" Target="https://docs.google.com/document/d/1MZ9opDu-vAn8W7VvYUp8yb50knlE0k7rIQNql5EJ8Iw/edit?usp=sharing"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hyperlink" Target="http://www.hvlconference.org/public/genie/10/school/3/"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9.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5.jpg"/><Relationship Id="rId4" Type="http://schemas.openxmlformats.org/officeDocument/2006/relationships/hyperlink" Target="http://vid.us/nafg1h"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7.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www.pineisland.k12.mn.us" TargetMode="External"/><Relationship Id="rId4" Type="http://schemas.openxmlformats.org/officeDocument/2006/relationships/hyperlink" Target="http://www.pineisland.k12.mn.us/activities/athletics/softball/traveling_softball/" TargetMode="External"/><Relationship Id="rId5" Type="http://schemas.openxmlformats.org/officeDocument/2006/relationships/hyperlink" Target="https://pips55963002.siplay.com/site/"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pineisland.k12.mn.us/UserFiles/Servers/Server_242282/File/Activities/Forms/PIECEmergency0001.pdf" TargetMode="External"/><Relationship Id="rId4" Type="http://schemas.openxmlformats.org/officeDocument/2006/relationships/hyperlink" Target="https://docs.google.com/document/d/1ljjehdStpl2FIsHBieAnvERVhQa51LF5SjNiHY6nIJA/edit?usp=sharing"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pantherssoftball.orderpromos.com/"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0" y="315550"/>
            <a:ext cx="8520600" cy="991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Softball PAC Meeting 2020</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FFFFFF"/>
            </a:gs>
            <a:gs pos="100000">
              <a:srgbClr val="B3B3B3"/>
            </a:gs>
          </a:gsLst>
          <a:path path="circle">
            <a:fillToRect b="50%" l="50%" r="50%" t="50%"/>
          </a:path>
          <a:tileRect/>
        </a:gradFill>
      </p:bgPr>
    </p:bg>
    <p:spTree>
      <p:nvGrpSpPr>
        <p:cNvPr id="107" name="Shape 107"/>
        <p:cNvGrpSpPr/>
        <p:nvPr/>
      </p:nvGrpSpPr>
      <p:grpSpPr>
        <a:xfrm>
          <a:off x="0" y="0"/>
          <a:ext cx="0" cy="0"/>
          <a:chOff x="0" y="0"/>
          <a:chExt cx="0" cy="0"/>
        </a:xfrm>
      </p:grpSpPr>
      <p:sp>
        <p:nvSpPr>
          <p:cNvPr id="108" name="Google Shape;108;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Heritage Jacket</a:t>
            </a:r>
            <a:endParaRPr/>
          </a:p>
        </p:txBody>
      </p:sp>
      <p:sp>
        <p:nvSpPr>
          <p:cNvPr id="109" name="Google Shape;109;p22"/>
          <p:cNvSpPr txBox="1"/>
          <p:nvPr>
            <p:ph idx="1" type="body"/>
          </p:nvPr>
        </p:nvSpPr>
        <p:spPr>
          <a:xfrm>
            <a:off x="311700" y="1152475"/>
            <a:ext cx="8520600" cy="3839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If your daughter would like to purchase a black team jacket to keep for her career in PI Softball, here is a link to order one. I do have jackets to issue players but they need to be returned after each season. Some are aging better than others. :) </a:t>
            </a:r>
            <a:endParaRPr sz="2400"/>
          </a:p>
          <a:p>
            <a:pPr indent="0" lvl="0" marL="0" rtl="0" algn="l">
              <a:spcBef>
                <a:spcPts val="1600"/>
              </a:spcBef>
              <a:spcAft>
                <a:spcPts val="0"/>
              </a:spcAft>
              <a:buNone/>
            </a:pPr>
            <a:r>
              <a:rPr lang="en"/>
              <a:t>Direct link (pay online): </a:t>
            </a:r>
            <a:r>
              <a:rPr lang="en" sz="2400" u="sng">
                <a:solidFill>
                  <a:srgbClr val="1155CC"/>
                </a:solidFill>
                <a:hlinkClick r:id="rId3"/>
              </a:rPr>
              <a:t>Heritage Jacket for Players</a:t>
            </a:r>
            <a:endParaRPr sz="2400"/>
          </a:p>
          <a:p>
            <a:pPr indent="0" lvl="0" marL="0" rtl="0" algn="l">
              <a:spcBef>
                <a:spcPts val="1600"/>
              </a:spcBef>
              <a:spcAft>
                <a:spcPts val="1600"/>
              </a:spcAft>
              <a:buClr>
                <a:schemeClr val="dk1"/>
              </a:buClr>
              <a:buSzPts val="1100"/>
              <a:buFont typeface="Arial"/>
              <a:buNone/>
            </a:pPr>
            <a:r>
              <a:rPr lang="en"/>
              <a:t>Information link. </a:t>
            </a:r>
            <a:r>
              <a:rPr lang="en" u="sng">
                <a:solidFill>
                  <a:schemeClr val="hlink"/>
                </a:solidFill>
                <a:hlinkClick r:id="rId4"/>
              </a:rPr>
              <a:t>https://design.hedusa.com/pisb/shop/home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FFFF"/>
        </a:solidFill>
      </p:bgPr>
    </p:bg>
    <p:spTree>
      <p:nvGrpSpPr>
        <p:cNvPr id="113" name="Shape 113"/>
        <p:cNvGrpSpPr/>
        <p:nvPr/>
      </p:nvGrpSpPr>
      <p:grpSpPr>
        <a:xfrm>
          <a:off x="0" y="0"/>
          <a:ext cx="0" cy="0"/>
          <a:chOff x="0" y="0"/>
          <a:chExt cx="0" cy="0"/>
        </a:xfrm>
      </p:grpSpPr>
      <p:sp>
        <p:nvSpPr>
          <p:cNvPr id="114" name="Google Shape;114;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Grades</a:t>
            </a:r>
            <a:endParaRPr/>
          </a:p>
        </p:txBody>
      </p:sp>
      <p:sp>
        <p:nvSpPr>
          <p:cNvPr id="115" name="Google Shape;115;p2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t>You are a student first. </a:t>
            </a:r>
            <a:endParaRPr sz="3000"/>
          </a:p>
          <a:p>
            <a:pPr indent="0" lvl="0" marL="0" rtl="0" algn="l">
              <a:spcBef>
                <a:spcPts val="1600"/>
              </a:spcBef>
              <a:spcAft>
                <a:spcPts val="0"/>
              </a:spcAft>
              <a:buNone/>
            </a:pPr>
            <a:r>
              <a:rPr lang="en" sz="3000"/>
              <a:t>Failing classes/attend PASS</a:t>
            </a:r>
            <a:endParaRPr sz="3000"/>
          </a:p>
          <a:p>
            <a:pPr indent="0" lvl="0" marL="0" rtl="0" algn="l">
              <a:spcBef>
                <a:spcPts val="1600"/>
              </a:spcBef>
              <a:spcAft>
                <a:spcPts val="0"/>
              </a:spcAft>
              <a:buNone/>
            </a:pPr>
            <a:r>
              <a:rPr lang="en" sz="3000" u="sng">
                <a:solidFill>
                  <a:schemeClr val="hlink"/>
                </a:solidFill>
                <a:hlinkClick r:id="rId3"/>
              </a:rPr>
              <a:t>Link to the Guidelines/Requirements</a:t>
            </a:r>
            <a:r>
              <a:rPr lang="en" sz="3000"/>
              <a:t> or </a:t>
            </a:r>
            <a:r>
              <a:rPr lang="en" sz="3000" u="sng">
                <a:solidFill>
                  <a:schemeClr val="hlink"/>
                </a:solidFill>
                <a:hlinkClick r:id="rId4"/>
              </a:rPr>
              <a:t>https://docs.google.com/document/d/1i9UejkCrdi5kgQC1FSCZNwKnW70f17NuFUn-Xr20rN0/edit?usp=sharing</a:t>
            </a:r>
            <a:r>
              <a:rPr lang="en" sz="3000"/>
              <a:t> </a:t>
            </a:r>
            <a:endParaRPr sz="3000"/>
          </a:p>
          <a:p>
            <a:pPr indent="0" lvl="0" marL="0" rtl="0" algn="l">
              <a:spcBef>
                <a:spcPts val="1600"/>
              </a:spcBef>
              <a:spcAft>
                <a:spcPts val="1600"/>
              </a:spcAft>
              <a:buNone/>
            </a:pPr>
            <a:r>
              <a:t/>
            </a:r>
            <a:endParaRPr sz="30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 name="Shape 119"/>
        <p:cNvGrpSpPr/>
        <p:nvPr/>
      </p:nvGrpSpPr>
      <p:grpSpPr>
        <a:xfrm>
          <a:off x="0" y="0"/>
          <a:ext cx="0" cy="0"/>
          <a:chOff x="0" y="0"/>
          <a:chExt cx="0" cy="0"/>
        </a:xfrm>
      </p:grpSpPr>
      <p:sp>
        <p:nvSpPr>
          <p:cNvPr id="120" name="Google Shape;120;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Program Philosophy</a:t>
            </a:r>
            <a:endParaRPr/>
          </a:p>
        </p:txBody>
      </p:sp>
      <p:sp>
        <p:nvSpPr>
          <p:cNvPr id="121" name="Google Shape;121;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Clr>
                <a:schemeClr val="dk1"/>
              </a:buClr>
              <a:buSzPts val="1100"/>
              <a:buFont typeface="Arial"/>
              <a:buNone/>
            </a:pPr>
            <a:r>
              <a:rPr b="1" lang="en">
                <a:solidFill>
                  <a:schemeClr val="dk1"/>
                </a:solidFill>
                <a:latin typeface="Calibri"/>
                <a:ea typeface="Calibri"/>
                <a:cs typeface="Calibri"/>
                <a:sym typeface="Calibri"/>
              </a:rPr>
              <a:t>It is our goal to build a championship program based on competitive excellence, improvement, and execution of the game. Creating a positive environment while developing player’s physical, mental, emotional, and social aspects of the game through constructive, yet positive feedback will not only prepare players for the game of softball but also the game of life.</a:t>
            </a:r>
            <a:endParaRPr b="1">
              <a:solidFill>
                <a:schemeClr val="dk1"/>
              </a:solidFill>
              <a:latin typeface="Calibri"/>
              <a:ea typeface="Calibri"/>
              <a:cs typeface="Calibri"/>
              <a:sym typeface="Calibri"/>
            </a:endParaRPr>
          </a:p>
          <a:p>
            <a:pPr indent="0" lvl="0" marL="0" rtl="0" algn="l">
              <a:lnSpc>
                <a:spcPct val="107916"/>
              </a:lnSpc>
              <a:spcBef>
                <a:spcPts val="800"/>
              </a:spcBef>
              <a:spcAft>
                <a:spcPts val="0"/>
              </a:spcAft>
              <a:buClr>
                <a:schemeClr val="dk1"/>
              </a:buClr>
              <a:buSzPts val="1100"/>
              <a:buFont typeface="Arial"/>
              <a:buNone/>
            </a:pPr>
            <a:r>
              <a:rPr lang="en">
                <a:solidFill>
                  <a:schemeClr val="dk1"/>
                </a:solidFill>
                <a:latin typeface="Calibri"/>
                <a:ea typeface="Calibri"/>
                <a:cs typeface="Calibri"/>
                <a:sym typeface="Calibri"/>
              </a:rPr>
              <a:t>Physical: game of fundamentals</a:t>
            </a:r>
            <a:endParaRPr>
              <a:solidFill>
                <a:schemeClr val="dk1"/>
              </a:solidFill>
              <a:latin typeface="Calibri"/>
              <a:ea typeface="Calibri"/>
              <a:cs typeface="Calibri"/>
              <a:sym typeface="Calibri"/>
            </a:endParaRPr>
          </a:p>
          <a:p>
            <a:pPr indent="0" lvl="0" marL="0" rtl="0" algn="l">
              <a:lnSpc>
                <a:spcPct val="107916"/>
              </a:lnSpc>
              <a:spcBef>
                <a:spcPts val="800"/>
              </a:spcBef>
              <a:spcAft>
                <a:spcPts val="0"/>
              </a:spcAft>
              <a:buClr>
                <a:schemeClr val="dk1"/>
              </a:buClr>
              <a:buSzPts val="1100"/>
              <a:buFont typeface="Arial"/>
              <a:buNone/>
            </a:pPr>
            <a:r>
              <a:rPr lang="en">
                <a:solidFill>
                  <a:schemeClr val="dk1"/>
                </a:solidFill>
                <a:latin typeface="Calibri"/>
                <a:ea typeface="Calibri"/>
                <a:cs typeface="Calibri"/>
                <a:sym typeface="Calibri"/>
              </a:rPr>
              <a:t>Mental: game of failure</a:t>
            </a:r>
            <a:endParaRPr>
              <a:solidFill>
                <a:schemeClr val="dk1"/>
              </a:solidFill>
              <a:latin typeface="Calibri"/>
              <a:ea typeface="Calibri"/>
              <a:cs typeface="Calibri"/>
              <a:sym typeface="Calibri"/>
            </a:endParaRPr>
          </a:p>
          <a:p>
            <a:pPr indent="0" lvl="0" marL="0" rtl="0" algn="l">
              <a:lnSpc>
                <a:spcPct val="107916"/>
              </a:lnSpc>
              <a:spcBef>
                <a:spcPts val="800"/>
              </a:spcBef>
              <a:spcAft>
                <a:spcPts val="0"/>
              </a:spcAft>
              <a:buClr>
                <a:schemeClr val="dk1"/>
              </a:buClr>
              <a:buSzPts val="1100"/>
              <a:buFont typeface="Arial"/>
              <a:buNone/>
            </a:pPr>
            <a:r>
              <a:rPr lang="en">
                <a:solidFill>
                  <a:schemeClr val="dk1"/>
                </a:solidFill>
                <a:latin typeface="Calibri"/>
                <a:ea typeface="Calibri"/>
                <a:cs typeface="Calibri"/>
                <a:sym typeface="Calibri"/>
              </a:rPr>
              <a:t>Emotional: game of pressure</a:t>
            </a:r>
            <a:endParaRPr>
              <a:solidFill>
                <a:schemeClr val="dk1"/>
              </a:solidFill>
              <a:latin typeface="Calibri"/>
              <a:ea typeface="Calibri"/>
              <a:cs typeface="Calibri"/>
              <a:sym typeface="Calibri"/>
            </a:endParaRPr>
          </a:p>
          <a:p>
            <a:pPr indent="0" lvl="0" marL="0" rtl="0" algn="l">
              <a:lnSpc>
                <a:spcPct val="107916"/>
              </a:lnSpc>
              <a:spcBef>
                <a:spcPts val="800"/>
              </a:spcBef>
              <a:spcAft>
                <a:spcPts val="0"/>
              </a:spcAft>
              <a:buClr>
                <a:schemeClr val="dk1"/>
              </a:buClr>
              <a:buSzPts val="1100"/>
              <a:buFont typeface="Arial"/>
              <a:buNone/>
            </a:pPr>
            <a:r>
              <a:rPr lang="en">
                <a:solidFill>
                  <a:schemeClr val="dk1"/>
                </a:solidFill>
                <a:latin typeface="Calibri"/>
                <a:ea typeface="Calibri"/>
                <a:cs typeface="Calibri"/>
                <a:sym typeface="Calibri"/>
              </a:rPr>
              <a:t>Social: men vs women</a:t>
            </a:r>
            <a:endParaRPr>
              <a:solidFill>
                <a:schemeClr val="dk1"/>
              </a:solidFill>
              <a:latin typeface="Calibri"/>
              <a:ea typeface="Calibri"/>
              <a:cs typeface="Calibri"/>
              <a:sym typeface="Calibri"/>
            </a:endParaRPr>
          </a:p>
          <a:p>
            <a:pPr indent="0" lvl="0" marL="0" rtl="0" algn="l">
              <a:spcBef>
                <a:spcPts val="800"/>
              </a:spcBef>
              <a:spcAft>
                <a:spcPts val="160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D0E0E3"/>
        </a:solidFill>
      </p:bgPr>
    </p:bg>
    <p:spTree>
      <p:nvGrpSpPr>
        <p:cNvPr id="125" name="Shape 125"/>
        <p:cNvGrpSpPr/>
        <p:nvPr/>
      </p:nvGrpSpPr>
      <p:grpSpPr>
        <a:xfrm>
          <a:off x="0" y="0"/>
          <a:ext cx="0" cy="0"/>
          <a:chOff x="0" y="0"/>
          <a:chExt cx="0" cy="0"/>
        </a:xfrm>
      </p:grpSpPr>
      <p:sp>
        <p:nvSpPr>
          <p:cNvPr id="126" name="Google Shape;126;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Commitment to Team and Program</a:t>
            </a:r>
            <a:endParaRPr/>
          </a:p>
        </p:txBody>
      </p:sp>
      <p:sp>
        <p:nvSpPr>
          <p:cNvPr id="127" name="Google Shape;127;p25"/>
          <p:cNvSpPr txBox="1"/>
          <p:nvPr>
            <p:ph idx="1" type="body"/>
          </p:nvPr>
        </p:nvSpPr>
        <p:spPr>
          <a:xfrm>
            <a:off x="311700" y="1138525"/>
            <a:ext cx="8520600" cy="3430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Be at all practices and games.</a:t>
            </a:r>
            <a:endParaRPr sz="2400"/>
          </a:p>
          <a:p>
            <a:pPr indent="0" lvl="0" marL="0" rtl="0" algn="l">
              <a:spcBef>
                <a:spcPts val="1600"/>
              </a:spcBef>
              <a:spcAft>
                <a:spcPts val="0"/>
              </a:spcAft>
              <a:buNone/>
            </a:pPr>
            <a:r>
              <a:rPr lang="en" sz="2400"/>
              <a:t>Communicate with coaching staff if missing. Please copy </a:t>
            </a:r>
            <a:r>
              <a:rPr lang="en" sz="2400" u="sng">
                <a:solidFill>
                  <a:schemeClr val="hlink"/>
                </a:solidFill>
                <a:hlinkClick r:id="rId3"/>
              </a:rPr>
              <a:t>Kjones@pineisland.k12.mn.us</a:t>
            </a:r>
            <a:r>
              <a:rPr lang="en" sz="2400"/>
              <a:t> when sending communication to your respective head coach so that I am aware. Thanks</a:t>
            </a:r>
            <a:endParaRPr sz="2400"/>
          </a:p>
          <a:p>
            <a:pPr indent="0" lvl="0" marL="0" rtl="0" algn="l">
              <a:spcBef>
                <a:spcPts val="1600"/>
              </a:spcBef>
              <a:spcAft>
                <a:spcPts val="0"/>
              </a:spcAft>
              <a:buNone/>
            </a:pPr>
            <a:r>
              <a:rPr lang="en" sz="2400"/>
              <a:t>Unexcused absences do have consequences.</a:t>
            </a:r>
            <a:endParaRPr sz="2400"/>
          </a:p>
          <a:p>
            <a:pPr indent="0" lvl="0" marL="0" rtl="0" algn="l">
              <a:spcBef>
                <a:spcPts val="1600"/>
              </a:spcBef>
              <a:spcAft>
                <a:spcPts val="1600"/>
              </a:spcAft>
              <a:buNone/>
            </a:pPr>
            <a:r>
              <a:rPr lang="en" sz="2400"/>
              <a:t>Our goal is accountablility. </a:t>
            </a:r>
            <a:endParaRPr sz="24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31" name="Shape 131"/>
        <p:cNvGrpSpPr/>
        <p:nvPr/>
      </p:nvGrpSpPr>
      <p:grpSpPr>
        <a:xfrm>
          <a:off x="0" y="0"/>
          <a:ext cx="0" cy="0"/>
          <a:chOff x="0" y="0"/>
          <a:chExt cx="0" cy="0"/>
        </a:xfrm>
      </p:grpSpPr>
      <p:sp>
        <p:nvSpPr>
          <p:cNvPr id="132" name="Google Shape;132;p26"/>
          <p:cNvSpPr txBox="1"/>
          <p:nvPr>
            <p:ph type="title"/>
          </p:nvPr>
        </p:nvSpPr>
        <p:spPr>
          <a:xfrm>
            <a:off x="311700" y="4595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Player Policies </a:t>
            </a:r>
            <a:r>
              <a:rPr b="1" lang="en">
                <a:solidFill>
                  <a:srgbClr val="FFFFFF"/>
                </a:solidFill>
              </a:rPr>
              <a:t>2020</a:t>
            </a:r>
            <a:endParaRPr b="1">
              <a:solidFill>
                <a:srgbClr val="FFFFFF"/>
              </a:solidFill>
            </a:endParaRPr>
          </a:p>
        </p:txBody>
      </p:sp>
      <p:sp>
        <p:nvSpPr>
          <p:cNvPr id="133" name="Google Shape;133;p2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2400">
                <a:solidFill>
                  <a:srgbClr val="FFFFFF"/>
                </a:solidFill>
              </a:rPr>
              <a:t>Please read. You will be asked to sign that you have read, understood, and will following the policies. </a:t>
            </a:r>
            <a:r>
              <a:rPr lang="en" u="sng">
                <a:solidFill>
                  <a:srgbClr val="FFFFFF"/>
                </a:solidFill>
                <a:hlinkClick r:id="rId4"/>
              </a:rPr>
              <a:t>https://docs.google.com/document/d/110dTBQ2txS0gKupeDQcluB7ttnsIegJVif4U_qmBAfI/edit?usp=sharing</a:t>
            </a:r>
            <a:endParaRPr>
              <a:solidFill>
                <a:srgbClr val="FFFFFF"/>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F5D0D0"/>
            </a:gs>
            <a:gs pos="100000">
              <a:srgbClr val="D96868"/>
            </a:gs>
          </a:gsLst>
          <a:path path="circle">
            <a:fillToRect b="50%" l="50%" r="50%" t="50%"/>
          </a:path>
          <a:tileRect/>
        </a:gradFill>
      </p:bgPr>
    </p:bg>
    <p:spTree>
      <p:nvGrpSpPr>
        <p:cNvPr id="137" name="Shape 137"/>
        <p:cNvGrpSpPr/>
        <p:nvPr/>
      </p:nvGrpSpPr>
      <p:grpSpPr>
        <a:xfrm>
          <a:off x="0" y="0"/>
          <a:ext cx="0" cy="0"/>
          <a:chOff x="0" y="0"/>
          <a:chExt cx="0" cy="0"/>
        </a:xfrm>
      </p:grpSpPr>
      <p:sp>
        <p:nvSpPr>
          <p:cNvPr id="138" name="Google Shape;138;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Panther Award</a:t>
            </a:r>
            <a:endParaRPr/>
          </a:p>
        </p:txBody>
      </p:sp>
      <p:sp>
        <p:nvSpPr>
          <p:cNvPr id="139" name="Google Shape;139;p2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2400">
                <a:solidFill>
                  <a:srgbClr val="FFFFFF"/>
                </a:solidFill>
              </a:rPr>
              <a:t>Post season award that can be earned by any varsity player who attends all practices and games, abides by the rules, and has a team player mentality. The coaching staff has the final say. </a:t>
            </a:r>
            <a:endParaRPr b="1" sz="2400">
              <a:solidFill>
                <a:srgbClr val="FFFFFF"/>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 name="Shape 143"/>
        <p:cNvGrpSpPr/>
        <p:nvPr/>
      </p:nvGrpSpPr>
      <p:grpSpPr>
        <a:xfrm>
          <a:off x="0" y="0"/>
          <a:ext cx="0" cy="0"/>
          <a:chOff x="0" y="0"/>
          <a:chExt cx="0" cy="0"/>
        </a:xfrm>
      </p:grpSpPr>
      <p:sp>
        <p:nvSpPr>
          <p:cNvPr id="144" name="Google Shape;144;p28"/>
          <p:cNvSpPr txBox="1"/>
          <p:nvPr>
            <p:ph idx="1" type="body"/>
          </p:nvPr>
        </p:nvSpPr>
        <p:spPr>
          <a:xfrm>
            <a:off x="158625" y="1167800"/>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5B0F00"/>
                </a:solidFill>
              </a:rPr>
              <a:t>Player plays in one third of the</a:t>
            </a:r>
            <a:r>
              <a:rPr b="1" lang="en">
                <a:solidFill>
                  <a:srgbClr val="FFFFFF"/>
                </a:solidFill>
              </a:rPr>
              <a:t> </a:t>
            </a:r>
            <a:r>
              <a:rPr b="1" lang="en">
                <a:solidFill>
                  <a:srgbClr val="5B0F00"/>
                </a:solidFill>
              </a:rPr>
              <a:t>games with the exception for seniors who have been committed to the program </a:t>
            </a:r>
            <a:r>
              <a:rPr b="1" lang="en">
                <a:solidFill>
                  <a:srgbClr val="5B0F00"/>
                </a:solidFill>
              </a:rPr>
              <a:t>for their career. </a:t>
            </a:r>
            <a:endParaRPr b="1">
              <a:solidFill>
                <a:srgbClr val="5B0F00"/>
              </a:solidFill>
            </a:endParaRPr>
          </a:p>
          <a:p>
            <a:pPr indent="0" lvl="0" marL="0" rtl="0" algn="l">
              <a:spcBef>
                <a:spcPts val="1600"/>
              </a:spcBef>
              <a:spcAft>
                <a:spcPts val="0"/>
              </a:spcAft>
              <a:buNone/>
            </a:pPr>
            <a:r>
              <a:rPr b="1" lang="en">
                <a:solidFill>
                  <a:srgbClr val="5B0F00"/>
                </a:solidFill>
              </a:rPr>
              <a:t>Player has no violations.</a:t>
            </a:r>
            <a:endParaRPr b="1">
              <a:solidFill>
                <a:srgbClr val="5B0F00"/>
              </a:solidFill>
            </a:endParaRPr>
          </a:p>
          <a:p>
            <a:pPr indent="0" lvl="0" marL="0" rtl="0" algn="l">
              <a:spcBef>
                <a:spcPts val="1600"/>
              </a:spcBef>
              <a:spcAft>
                <a:spcPts val="0"/>
              </a:spcAft>
              <a:buNone/>
            </a:pPr>
            <a:r>
              <a:rPr b="1" lang="en">
                <a:solidFill>
                  <a:srgbClr val="5B0F00"/>
                </a:solidFill>
              </a:rPr>
              <a:t>Follows the Minnesota State High School League Rules</a:t>
            </a:r>
            <a:endParaRPr b="1">
              <a:solidFill>
                <a:srgbClr val="5B0F00"/>
              </a:solidFill>
            </a:endParaRPr>
          </a:p>
          <a:p>
            <a:pPr indent="0" lvl="0" marL="0" rtl="0" algn="l">
              <a:spcBef>
                <a:spcPts val="1600"/>
              </a:spcBef>
              <a:spcAft>
                <a:spcPts val="1600"/>
              </a:spcAft>
              <a:buNone/>
            </a:pPr>
            <a:r>
              <a:rPr b="1" lang="en">
                <a:solidFill>
                  <a:srgbClr val="5B0F00"/>
                </a:solidFill>
              </a:rPr>
              <a:t>Any other exceptions are on a player to player basis at the discretion of the coaching staff and Activities Director. </a:t>
            </a:r>
            <a:endParaRPr b="1">
              <a:solidFill>
                <a:srgbClr val="5B0F00"/>
              </a:solidFill>
            </a:endParaRPr>
          </a:p>
        </p:txBody>
      </p:sp>
      <p:sp>
        <p:nvSpPr>
          <p:cNvPr id="145" name="Google Shape;145;p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Earning a Varsity Letter</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D9D9D9"/>
        </a:solidFill>
      </p:bgPr>
    </p:bg>
    <p:spTree>
      <p:nvGrpSpPr>
        <p:cNvPr id="149" name="Shape 149"/>
        <p:cNvGrpSpPr/>
        <p:nvPr/>
      </p:nvGrpSpPr>
      <p:grpSpPr>
        <a:xfrm>
          <a:off x="0" y="0"/>
          <a:ext cx="0" cy="0"/>
          <a:chOff x="0" y="0"/>
          <a:chExt cx="0" cy="0"/>
        </a:xfrm>
      </p:grpSpPr>
      <p:sp>
        <p:nvSpPr>
          <p:cNvPr id="150" name="Google Shape;150;p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Playing time</a:t>
            </a:r>
            <a:endParaRPr/>
          </a:p>
        </p:txBody>
      </p:sp>
      <p:sp>
        <p:nvSpPr>
          <p:cNvPr id="151" name="Google Shape;151;p2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Those that can consistently perform to a standard of excellence which includes: </a:t>
            </a:r>
            <a:endParaRPr b="1"/>
          </a:p>
          <a:p>
            <a:pPr indent="0" lvl="0" marL="0" rtl="0" algn="l">
              <a:spcBef>
                <a:spcPts val="1600"/>
              </a:spcBef>
              <a:spcAft>
                <a:spcPts val="0"/>
              </a:spcAft>
              <a:buNone/>
            </a:pPr>
            <a:r>
              <a:rPr b="1" lang="en"/>
              <a:t>Mastery of Skill sets</a:t>
            </a:r>
            <a:endParaRPr b="1"/>
          </a:p>
          <a:p>
            <a:pPr indent="0" lvl="0" marL="0" rtl="0" algn="l">
              <a:spcBef>
                <a:spcPts val="1600"/>
              </a:spcBef>
              <a:spcAft>
                <a:spcPts val="0"/>
              </a:spcAft>
              <a:buNone/>
            </a:pPr>
            <a:r>
              <a:rPr b="1" lang="en"/>
              <a:t>Execution of the game</a:t>
            </a:r>
            <a:endParaRPr b="1"/>
          </a:p>
          <a:p>
            <a:pPr indent="0" lvl="0" marL="0" rtl="0" algn="l">
              <a:spcBef>
                <a:spcPts val="1600"/>
              </a:spcBef>
              <a:spcAft>
                <a:spcPts val="0"/>
              </a:spcAft>
              <a:buNone/>
            </a:pPr>
            <a:r>
              <a:rPr b="1" lang="en"/>
              <a:t>Mental toughness</a:t>
            </a:r>
            <a:endParaRPr b="1"/>
          </a:p>
          <a:p>
            <a:pPr indent="0" lvl="0" marL="0" rtl="0" algn="l">
              <a:spcBef>
                <a:spcPts val="1600"/>
              </a:spcBef>
              <a:spcAft>
                <a:spcPts val="0"/>
              </a:spcAft>
              <a:buNone/>
            </a:pPr>
            <a:r>
              <a:rPr b="1" lang="en"/>
              <a:t>Attitude and Effort</a:t>
            </a:r>
            <a:endParaRPr b="1"/>
          </a:p>
          <a:p>
            <a:pPr indent="0" lvl="0" marL="0" rtl="0" algn="l">
              <a:spcBef>
                <a:spcPts val="1600"/>
              </a:spcBef>
              <a:spcAft>
                <a:spcPts val="1600"/>
              </a:spcAft>
              <a:buNone/>
            </a:pPr>
            <a:r>
              <a:rPr b="1" lang="en"/>
              <a:t>Commitment</a:t>
            </a:r>
            <a:endParaRPr b="1"/>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5" name="Shape 155"/>
        <p:cNvGrpSpPr/>
        <p:nvPr/>
      </p:nvGrpSpPr>
      <p:grpSpPr>
        <a:xfrm>
          <a:off x="0" y="0"/>
          <a:ext cx="0" cy="0"/>
          <a:chOff x="0" y="0"/>
          <a:chExt cx="0" cy="0"/>
        </a:xfrm>
      </p:grpSpPr>
      <p:sp>
        <p:nvSpPr>
          <p:cNvPr id="156" name="Google Shape;156;p3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Call Ups</a:t>
            </a:r>
            <a:endParaRPr/>
          </a:p>
        </p:txBody>
      </p:sp>
      <p:sp>
        <p:nvSpPr>
          <p:cNvPr id="157" name="Google Shape;157;p30"/>
          <p:cNvSpPr txBox="1"/>
          <p:nvPr>
            <p:ph idx="1" type="body"/>
          </p:nvPr>
        </p:nvSpPr>
        <p:spPr>
          <a:xfrm>
            <a:off x="311700" y="1152475"/>
            <a:ext cx="8520600" cy="37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There will be times when players will be requested to play up a level for a game, a tournament, or a team. </a:t>
            </a:r>
            <a:endParaRPr b="1"/>
          </a:p>
          <a:p>
            <a:pPr indent="0" lvl="0" marL="0" rtl="0" algn="l">
              <a:spcBef>
                <a:spcPts val="1600"/>
              </a:spcBef>
              <a:spcAft>
                <a:spcPts val="0"/>
              </a:spcAft>
              <a:buNone/>
            </a:pPr>
            <a:r>
              <a:rPr b="1" lang="en"/>
              <a:t>Protocol for moving to the next level in non-emergency situation: Coaching staff decides, head coach contacts AD, head coach contacts parent. This will be followed for grades 7-9 who move up to high school ranks. Sophomores will be contacted by head coach only. In an emergency, we will do our best to contact parents, but will move forward with player consent. If this is a problem, please let me know ASAP. </a:t>
            </a:r>
            <a:endParaRPr b="1"/>
          </a:p>
          <a:p>
            <a:pPr indent="0" lvl="0" marL="0" rtl="0" algn="l">
              <a:spcBef>
                <a:spcPts val="1600"/>
              </a:spcBef>
              <a:spcAft>
                <a:spcPts val="1600"/>
              </a:spcAft>
              <a:buNone/>
            </a:pPr>
            <a:r>
              <a:rPr b="1" lang="en"/>
              <a:t>Call ups may be refused without penalty, but understand other players may be considered first in the future.</a:t>
            </a:r>
            <a:endParaRPr b="1"/>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1" name="Shape 161"/>
        <p:cNvGrpSpPr/>
        <p:nvPr/>
      </p:nvGrpSpPr>
      <p:grpSpPr>
        <a:xfrm>
          <a:off x="0" y="0"/>
          <a:ext cx="0" cy="0"/>
          <a:chOff x="0" y="0"/>
          <a:chExt cx="0" cy="0"/>
        </a:xfrm>
      </p:grpSpPr>
      <p:sp>
        <p:nvSpPr>
          <p:cNvPr id="162" name="Google Shape;162;p3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C-Squad and JV</a:t>
            </a:r>
            <a:endParaRPr/>
          </a:p>
        </p:txBody>
      </p:sp>
      <p:sp>
        <p:nvSpPr>
          <p:cNvPr id="163" name="Google Shape;163;p3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2400"/>
              <a:t>This season, the freshman squad will also be playing on the JV. The thought process is to schedule games so that they do not play on the same day.</a:t>
            </a:r>
            <a:endParaRPr sz="24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AD1DC"/>
        </a:solidFill>
      </p:bgPr>
    </p:bg>
    <p:spTree>
      <p:nvGrpSpPr>
        <p:cNvPr id="58" name="Shape 58"/>
        <p:cNvGrpSpPr/>
        <p:nvPr/>
      </p:nvGrpSpPr>
      <p:grpSpPr>
        <a:xfrm>
          <a:off x="0" y="0"/>
          <a:ext cx="0" cy="0"/>
          <a:chOff x="0" y="0"/>
          <a:chExt cx="0" cy="0"/>
        </a:xfrm>
      </p:grpSpPr>
      <p:sp>
        <p:nvSpPr>
          <p:cNvPr id="59" name="Google Shape;59;p14"/>
          <p:cNvSpPr txBox="1"/>
          <p:nvPr>
            <p:ph type="title"/>
          </p:nvPr>
        </p:nvSpPr>
        <p:spPr>
          <a:xfrm>
            <a:off x="311700" y="190225"/>
            <a:ext cx="8520600" cy="55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2020 Softball Board Members</a:t>
            </a:r>
            <a:endParaRPr/>
          </a:p>
        </p:txBody>
      </p:sp>
      <p:sp>
        <p:nvSpPr>
          <p:cNvPr id="60" name="Google Shape;60;p14"/>
          <p:cNvSpPr txBox="1"/>
          <p:nvPr>
            <p:ph idx="1" type="body"/>
          </p:nvPr>
        </p:nvSpPr>
        <p:spPr>
          <a:xfrm>
            <a:off x="311700" y="741325"/>
            <a:ext cx="8520600" cy="42555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2400"/>
              <a:t>Brian Rucker</a:t>
            </a:r>
            <a:endParaRPr sz="2400"/>
          </a:p>
          <a:p>
            <a:pPr indent="0" lvl="0" marL="0" rtl="0" algn="l">
              <a:lnSpc>
                <a:spcPct val="100000"/>
              </a:lnSpc>
              <a:spcBef>
                <a:spcPts val="1600"/>
              </a:spcBef>
              <a:spcAft>
                <a:spcPts val="0"/>
              </a:spcAft>
              <a:buNone/>
            </a:pPr>
            <a:r>
              <a:rPr lang="en" sz="2400"/>
              <a:t>Jeremy Douglas</a:t>
            </a:r>
            <a:endParaRPr sz="2400"/>
          </a:p>
          <a:p>
            <a:pPr indent="0" lvl="0" marL="0" rtl="0" algn="l">
              <a:lnSpc>
                <a:spcPct val="100000"/>
              </a:lnSpc>
              <a:spcBef>
                <a:spcPts val="1600"/>
              </a:spcBef>
              <a:spcAft>
                <a:spcPts val="0"/>
              </a:spcAft>
              <a:buNone/>
            </a:pPr>
            <a:r>
              <a:rPr lang="en" sz="2400"/>
              <a:t>Dean Sorum</a:t>
            </a:r>
            <a:endParaRPr sz="2400"/>
          </a:p>
          <a:p>
            <a:pPr indent="0" lvl="0" marL="0" rtl="0" algn="l">
              <a:lnSpc>
                <a:spcPct val="100000"/>
              </a:lnSpc>
              <a:spcBef>
                <a:spcPts val="1600"/>
              </a:spcBef>
              <a:spcAft>
                <a:spcPts val="0"/>
              </a:spcAft>
              <a:buNone/>
            </a:pPr>
            <a:r>
              <a:rPr lang="en" sz="2400"/>
              <a:t>Steve Polzer</a:t>
            </a:r>
            <a:endParaRPr sz="2400"/>
          </a:p>
          <a:p>
            <a:pPr indent="0" lvl="0" marL="0" rtl="0" algn="l">
              <a:lnSpc>
                <a:spcPct val="100000"/>
              </a:lnSpc>
              <a:spcBef>
                <a:spcPts val="1600"/>
              </a:spcBef>
              <a:spcAft>
                <a:spcPts val="0"/>
              </a:spcAft>
              <a:buNone/>
            </a:pPr>
            <a:r>
              <a:rPr lang="en" sz="2400"/>
              <a:t>Jeanette Passow</a:t>
            </a:r>
            <a:endParaRPr sz="2400"/>
          </a:p>
          <a:p>
            <a:pPr indent="0" lvl="0" marL="0" rtl="0" algn="l">
              <a:lnSpc>
                <a:spcPct val="100000"/>
              </a:lnSpc>
              <a:spcBef>
                <a:spcPts val="1600"/>
              </a:spcBef>
              <a:spcAft>
                <a:spcPts val="0"/>
              </a:spcAft>
              <a:buNone/>
            </a:pPr>
            <a:r>
              <a:rPr lang="en" sz="2400"/>
              <a:t>Kimberly Pokrandt</a:t>
            </a:r>
            <a:endParaRPr sz="2400"/>
          </a:p>
          <a:p>
            <a:pPr indent="0" lvl="0" marL="0" rtl="0" algn="l">
              <a:lnSpc>
                <a:spcPct val="100000"/>
              </a:lnSpc>
              <a:spcBef>
                <a:spcPts val="1600"/>
              </a:spcBef>
              <a:spcAft>
                <a:spcPts val="0"/>
              </a:spcAft>
              <a:buNone/>
            </a:pPr>
            <a:r>
              <a:rPr lang="en" sz="2400"/>
              <a:t>Kamyn Peterson-Rucker</a:t>
            </a:r>
            <a:endParaRPr sz="2400"/>
          </a:p>
          <a:p>
            <a:pPr indent="0" lvl="0" marL="0" rtl="0" algn="l">
              <a:lnSpc>
                <a:spcPct val="100000"/>
              </a:lnSpc>
              <a:spcBef>
                <a:spcPts val="1600"/>
              </a:spcBef>
              <a:spcAft>
                <a:spcPts val="0"/>
              </a:spcAft>
              <a:buNone/>
            </a:pPr>
            <a:r>
              <a:rPr lang="en" sz="2400"/>
              <a:t>Kim Jones</a:t>
            </a:r>
            <a:endParaRPr sz="2400"/>
          </a:p>
          <a:p>
            <a:pPr indent="0" lvl="0" marL="0" rtl="0" algn="l">
              <a:spcBef>
                <a:spcPts val="1600"/>
              </a:spcBef>
              <a:spcAft>
                <a:spcPts val="1600"/>
              </a:spcAft>
              <a:buNone/>
            </a:pPr>
            <a:r>
              <a:t/>
            </a:r>
            <a:endParaRPr sz="24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F2F2F2"/>
            </a:gs>
            <a:gs pos="100000">
              <a:srgbClr val="A6A6A6"/>
            </a:gs>
          </a:gsLst>
          <a:path path="circle">
            <a:fillToRect b="50%" l="50%" r="50%" t="50%"/>
          </a:path>
          <a:tileRect/>
        </a:gradFill>
      </p:bgPr>
    </p:bg>
    <p:spTree>
      <p:nvGrpSpPr>
        <p:cNvPr id="167" name="Shape 167"/>
        <p:cNvGrpSpPr/>
        <p:nvPr/>
      </p:nvGrpSpPr>
      <p:grpSpPr>
        <a:xfrm>
          <a:off x="0" y="0"/>
          <a:ext cx="0" cy="0"/>
          <a:chOff x="0" y="0"/>
          <a:chExt cx="0" cy="0"/>
        </a:xfrm>
      </p:grpSpPr>
      <p:sp>
        <p:nvSpPr>
          <p:cNvPr id="168" name="Google Shape;168;p3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Practice Attire</a:t>
            </a:r>
            <a:endParaRPr/>
          </a:p>
        </p:txBody>
      </p:sp>
      <p:sp>
        <p:nvSpPr>
          <p:cNvPr id="169" name="Google Shape;169;p3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Players may wear our previous program shirts or anything Panther Softball related and panther issued sweatpants or appropriate black shorts. </a:t>
            </a:r>
            <a:endParaRPr sz="2400"/>
          </a:p>
          <a:p>
            <a:pPr indent="0" lvl="0" marL="0" rtl="0" algn="l">
              <a:spcBef>
                <a:spcPts val="1600"/>
              </a:spcBef>
              <a:spcAft>
                <a:spcPts val="0"/>
              </a:spcAft>
              <a:buNone/>
            </a:pPr>
            <a:r>
              <a:rPr lang="en" sz="2400"/>
              <a:t>7th Grade will be issued shirts if needed.</a:t>
            </a:r>
            <a:endParaRPr sz="2400"/>
          </a:p>
          <a:p>
            <a:pPr indent="0" lvl="0" marL="0" rtl="0" algn="l">
              <a:spcBef>
                <a:spcPts val="1600"/>
              </a:spcBef>
              <a:spcAft>
                <a:spcPts val="0"/>
              </a:spcAft>
              <a:buNone/>
            </a:pPr>
            <a:r>
              <a:rPr lang="en" sz="2400"/>
              <a:t>Players may wear their own black softball pants or issued. </a:t>
            </a:r>
            <a:endParaRPr sz="2400"/>
          </a:p>
          <a:p>
            <a:pPr indent="0" lvl="0" marL="0" rtl="0" algn="l">
              <a:spcBef>
                <a:spcPts val="1600"/>
              </a:spcBef>
              <a:spcAft>
                <a:spcPts val="1600"/>
              </a:spcAft>
              <a:buNone/>
            </a:pPr>
            <a:r>
              <a:rPr b="1" lang="en" sz="2400"/>
              <a:t>Always be prepared for any type of weather on any given day</a:t>
            </a:r>
            <a:r>
              <a:rPr lang="en" sz="2400"/>
              <a:t>!!!!! </a:t>
            </a:r>
            <a:r>
              <a:rPr b="1" lang="en" sz="2400"/>
              <a:t>You will need indoor and outdoor attire each day.</a:t>
            </a:r>
            <a:endParaRPr b="1" sz="24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D9EAD3"/>
        </a:solidFill>
      </p:bgPr>
    </p:bg>
    <p:spTree>
      <p:nvGrpSpPr>
        <p:cNvPr id="173" name="Shape 173"/>
        <p:cNvGrpSpPr/>
        <p:nvPr/>
      </p:nvGrpSpPr>
      <p:grpSpPr>
        <a:xfrm>
          <a:off x="0" y="0"/>
          <a:ext cx="0" cy="0"/>
          <a:chOff x="0" y="0"/>
          <a:chExt cx="0" cy="0"/>
        </a:xfrm>
      </p:grpSpPr>
      <p:sp>
        <p:nvSpPr>
          <p:cNvPr id="174" name="Google Shape;174;p3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Practice Times</a:t>
            </a:r>
            <a:endParaRPr/>
          </a:p>
        </p:txBody>
      </p:sp>
      <p:sp>
        <p:nvSpPr>
          <p:cNvPr id="175" name="Google Shape;175;p33"/>
          <p:cNvSpPr txBox="1"/>
          <p:nvPr>
            <p:ph idx="1" type="body"/>
          </p:nvPr>
        </p:nvSpPr>
        <p:spPr>
          <a:xfrm>
            <a:off x="311700" y="1017725"/>
            <a:ext cx="8520600" cy="4125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All levels begin, Monday, March 9. </a:t>
            </a:r>
            <a:endParaRPr sz="2400"/>
          </a:p>
          <a:p>
            <a:pPr indent="0" lvl="0" marL="0" rtl="0" algn="l">
              <a:spcBef>
                <a:spcPts val="1600"/>
              </a:spcBef>
              <a:spcAft>
                <a:spcPts val="0"/>
              </a:spcAft>
              <a:buNone/>
            </a:pPr>
            <a:r>
              <a:rPr lang="en"/>
              <a:t>High school aged players will practice from 3:30-5:30 M-F.</a:t>
            </a:r>
            <a:endParaRPr/>
          </a:p>
          <a:p>
            <a:pPr indent="0" lvl="0" marL="0" rtl="0" algn="l">
              <a:spcBef>
                <a:spcPts val="1600"/>
              </a:spcBef>
              <a:spcAft>
                <a:spcPts val="0"/>
              </a:spcAft>
              <a:buNone/>
            </a:pPr>
            <a:r>
              <a:rPr lang="en"/>
              <a:t>Middle school aged players will practice from 5:30-7:30 M, T, TH, F with the exception of the first week. On Thursday and Friday, there will be an overlap and they will practice from 3:30--6:30 on Thursday and 3:30-5:30 on Friday, March 15,</a:t>
            </a:r>
            <a:endParaRPr/>
          </a:p>
          <a:p>
            <a:pPr indent="0" lvl="0" marL="0" rtl="0" algn="l">
              <a:spcBef>
                <a:spcPts val="1600"/>
              </a:spcBef>
              <a:spcAft>
                <a:spcPts val="0"/>
              </a:spcAft>
              <a:buNone/>
            </a:pPr>
            <a:r>
              <a:rPr lang="en"/>
              <a:t>Once the weather reaches the 40’s (without heavy rain or snow) all levels will be outside practicing from 3:30-5:30.</a:t>
            </a:r>
            <a:endParaRPr/>
          </a:p>
          <a:p>
            <a:pPr indent="0" lvl="0" marL="0" rtl="0" algn="l">
              <a:spcBef>
                <a:spcPts val="1600"/>
              </a:spcBef>
              <a:spcAft>
                <a:spcPts val="0"/>
              </a:spcAft>
              <a:buNone/>
            </a:pPr>
            <a:r>
              <a:rPr lang="en" sz="2400" u="sng">
                <a:solidFill>
                  <a:schemeClr val="hlink"/>
                </a:solidFill>
                <a:hlinkClick r:id="rId3"/>
              </a:rPr>
              <a:t>https://docs.google.com/spreadsheets/d/19KySdGc2mto4BEMNgJg8gLRoLhB0_6jSh0HAGuY4N4g/edit?usp=sharing</a:t>
            </a:r>
            <a:r>
              <a:rPr lang="en" sz="2400"/>
              <a:t> </a:t>
            </a:r>
            <a:endParaRPr sz="2400"/>
          </a:p>
          <a:p>
            <a:pPr indent="0" lvl="0" marL="0" rtl="0" algn="l">
              <a:spcBef>
                <a:spcPts val="1600"/>
              </a:spcBef>
              <a:spcAft>
                <a:spcPts val="1600"/>
              </a:spcAft>
              <a:buNone/>
            </a:pPr>
            <a:r>
              <a:t/>
            </a:r>
            <a:endParaRPr sz="24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sp>
        <p:nvSpPr>
          <p:cNvPr id="180" name="Google Shape;180;p3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Scrimmages 2020</a:t>
            </a:r>
            <a:endParaRPr/>
          </a:p>
        </p:txBody>
      </p:sp>
      <p:sp>
        <p:nvSpPr>
          <p:cNvPr id="181" name="Google Shape;181;p3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Thursday, </a:t>
            </a:r>
            <a:r>
              <a:rPr lang="en" sz="2400"/>
              <a:t>March 26, at Redwing</a:t>
            </a:r>
            <a:endParaRPr sz="2400"/>
          </a:p>
          <a:p>
            <a:pPr indent="0" lvl="0" marL="0" rtl="0" algn="l">
              <a:spcBef>
                <a:spcPts val="1600"/>
              </a:spcBef>
              <a:spcAft>
                <a:spcPts val="1600"/>
              </a:spcAft>
              <a:buNone/>
            </a:pPr>
            <a:r>
              <a:rPr lang="en" sz="2400"/>
              <a:t>Friday April 3, at home: PEM, JM, Stewartville, Maybe Lake City with JV of ours and Stewartville if we can’t get another team. </a:t>
            </a:r>
            <a:endParaRPr sz="24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5" name="Shape 185"/>
        <p:cNvGrpSpPr/>
        <p:nvPr/>
      </p:nvGrpSpPr>
      <p:grpSpPr>
        <a:xfrm>
          <a:off x="0" y="0"/>
          <a:ext cx="0" cy="0"/>
          <a:chOff x="0" y="0"/>
          <a:chExt cx="0" cy="0"/>
        </a:xfrm>
      </p:grpSpPr>
      <p:sp>
        <p:nvSpPr>
          <p:cNvPr id="186" name="Google Shape;186;p3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What Spring Sports Teach</a:t>
            </a:r>
            <a:endParaRPr/>
          </a:p>
        </p:txBody>
      </p:sp>
      <p:sp>
        <p:nvSpPr>
          <p:cNvPr id="187" name="Google Shape;187;p3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t>“Adapt, Adjust, and Improvise”</a:t>
            </a:r>
            <a:endParaRPr sz="3000"/>
          </a:p>
          <a:p>
            <a:pPr indent="0" lvl="0" marL="0" rtl="0" algn="l">
              <a:spcBef>
                <a:spcPts val="1600"/>
              </a:spcBef>
              <a:spcAft>
                <a:spcPts val="1600"/>
              </a:spcAft>
              <a:buNone/>
            </a:pPr>
            <a:r>
              <a:rPr lang="en" sz="3000"/>
              <a:t>Weather will always win. </a:t>
            </a:r>
            <a:endParaRPr sz="30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E599"/>
        </a:solidFill>
      </p:bgPr>
    </p:bg>
    <p:spTree>
      <p:nvGrpSpPr>
        <p:cNvPr id="191" name="Shape 191"/>
        <p:cNvGrpSpPr/>
        <p:nvPr/>
      </p:nvGrpSpPr>
      <p:grpSpPr>
        <a:xfrm>
          <a:off x="0" y="0"/>
          <a:ext cx="0" cy="0"/>
          <a:chOff x="0" y="0"/>
          <a:chExt cx="0" cy="0"/>
        </a:xfrm>
      </p:grpSpPr>
      <p:sp>
        <p:nvSpPr>
          <p:cNvPr id="192" name="Google Shape;192;p3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Bus Policies</a:t>
            </a:r>
            <a:endParaRPr/>
          </a:p>
        </p:txBody>
      </p:sp>
      <p:sp>
        <p:nvSpPr>
          <p:cNvPr id="193" name="Google Shape;193;p3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Plan on riding the bus home.</a:t>
            </a:r>
            <a:endParaRPr sz="2400"/>
          </a:p>
          <a:p>
            <a:pPr indent="0" lvl="0" marL="0" rtl="0" algn="l">
              <a:spcBef>
                <a:spcPts val="1600"/>
              </a:spcBef>
              <a:spcAft>
                <a:spcPts val="0"/>
              </a:spcAft>
              <a:buNone/>
            </a:pPr>
            <a:r>
              <a:rPr lang="en" sz="2400"/>
              <a:t>Please communicate with your coach for extenuating circumstances. (ill, big test, project, geography)</a:t>
            </a:r>
            <a:endParaRPr sz="2400"/>
          </a:p>
          <a:p>
            <a:pPr indent="0" lvl="0" marL="0" rtl="0" algn="l">
              <a:spcBef>
                <a:spcPts val="1600"/>
              </a:spcBef>
              <a:spcAft>
                <a:spcPts val="1600"/>
              </a:spcAft>
              <a:buNone/>
            </a:pPr>
            <a:r>
              <a:rPr lang="en" sz="2400"/>
              <a:t>Special circumstances need to have pre-approval from the Activities Director. i.e. taking home another player</a:t>
            </a:r>
            <a:endParaRPr sz="24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FEFEF"/>
        </a:solidFill>
      </p:bgPr>
    </p:bg>
    <p:spTree>
      <p:nvGrpSpPr>
        <p:cNvPr id="197" name="Shape 197"/>
        <p:cNvGrpSpPr/>
        <p:nvPr/>
      </p:nvGrpSpPr>
      <p:grpSpPr>
        <a:xfrm>
          <a:off x="0" y="0"/>
          <a:ext cx="0" cy="0"/>
          <a:chOff x="0" y="0"/>
          <a:chExt cx="0" cy="0"/>
        </a:xfrm>
      </p:grpSpPr>
      <p:sp>
        <p:nvSpPr>
          <p:cNvPr id="198" name="Google Shape;198;p3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Concussion Protocol</a:t>
            </a:r>
            <a:endParaRPr/>
          </a:p>
        </p:txBody>
      </p:sp>
      <p:sp>
        <p:nvSpPr>
          <p:cNvPr id="199" name="Google Shape;199;p3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We take this seriously. When in doubt, sit it out!</a:t>
            </a:r>
            <a:endParaRPr sz="2400"/>
          </a:p>
          <a:p>
            <a:pPr indent="0" lvl="0" marL="0" rtl="0" algn="l">
              <a:spcBef>
                <a:spcPts val="1600"/>
              </a:spcBef>
              <a:spcAft>
                <a:spcPts val="0"/>
              </a:spcAft>
              <a:buNone/>
            </a:pPr>
            <a:r>
              <a:rPr lang="en" sz="2400"/>
              <a:t>Concussion protocol (Doctor’s note and progression steps)</a:t>
            </a:r>
            <a:endParaRPr sz="2400"/>
          </a:p>
          <a:p>
            <a:pPr indent="0" lvl="0" marL="0" rtl="0" algn="l">
              <a:spcBef>
                <a:spcPts val="1600"/>
              </a:spcBef>
              <a:spcAft>
                <a:spcPts val="0"/>
              </a:spcAft>
              <a:buNone/>
            </a:pPr>
            <a:r>
              <a:rPr lang="en" sz="2400" u="sng">
                <a:solidFill>
                  <a:schemeClr val="hlink"/>
                </a:solidFill>
                <a:hlinkClick r:id="rId3"/>
              </a:rPr>
              <a:t>https://docs.google.com/document/d/1KRd6gNyEFKPp0VqgQ3OfTgbXsdY584Gk1xPo10x5tHs/edit?usp=sharing</a:t>
            </a:r>
            <a:endParaRPr sz="2400"/>
          </a:p>
          <a:p>
            <a:pPr indent="0" lvl="0" marL="0" rtl="0" algn="l">
              <a:spcBef>
                <a:spcPts val="1600"/>
              </a:spcBef>
              <a:spcAft>
                <a:spcPts val="1600"/>
              </a:spcAft>
              <a:buNone/>
            </a:pPr>
            <a:r>
              <a:rPr lang="en" sz="2400"/>
              <a:t>Any injury that begins with a medical note (or medical staff)  needs to end with a medical note.</a:t>
            </a:r>
            <a:endParaRPr sz="24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03" name="Shape 203"/>
        <p:cNvGrpSpPr/>
        <p:nvPr/>
      </p:nvGrpSpPr>
      <p:grpSpPr>
        <a:xfrm>
          <a:off x="0" y="0"/>
          <a:ext cx="0" cy="0"/>
          <a:chOff x="0" y="0"/>
          <a:chExt cx="0" cy="0"/>
        </a:xfrm>
      </p:grpSpPr>
      <p:sp>
        <p:nvSpPr>
          <p:cNvPr id="204" name="Google Shape;204;p3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Expectations of Coaches</a:t>
            </a:r>
            <a:endParaRPr/>
          </a:p>
        </p:txBody>
      </p:sp>
      <p:sp>
        <p:nvSpPr>
          <p:cNvPr id="205" name="Google Shape;205;p38"/>
          <p:cNvSpPr txBox="1"/>
          <p:nvPr>
            <p:ph idx="1" type="body"/>
          </p:nvPr>
        </p:nvSpPr>
        <p:spPr>
          <a:xfrm>
            <a:off x="311700" y="1017725"/>
            <a:ext cx="8520600" cy="36588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u="sng">
                <a:solidFill>
                  <a:schemeClr val="hlink"/>
                </a:solidFill>
                <a:hlinkClick r:id="rId4"/>
              </a:rPr>
              <a:t>https://docs.google.com/document/d/1zvorYluIo2-tmVJ5l5seKGb3oloW4YOBJQsmq2d1oGI/edit?usp=sharing</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D0E0E3"/>
        </a:solidFill>
      </p:bgPr>
    </p:bg>
    <p:spTree>
      <p:nvGrpSpPr>
        <p:cNvPr id="209" name="Shape 209"/>
        <p:cNvGrpSpPr/>
        <p:nvPr/>
      </p:nvGrpSpPr>
      <p:grpSpPr>
        <a:xfrm>
          <a:off x="0" y="0"/>
          <a:ext cx="0" cy="0"/>
          <a:chOff x="0" y="0"/>
          <a:chExt cx="0" cy="0"/>
        </a:xfrm>
      </p:grpSpPr>
      <p:sp>
        <p:nvSpPr>
          <p:cNvPr id="210" name="Google Shape;210;p3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Expectations of Parents </a:t>
            </a:r>
            <a:endParaRPr/>
          </a:p>
        </p:txBody>
      </p:sp>
      <p:sp>
        <p:nvSpPr>
          <p:cNvPr id="211" name="Google Shape;211;p3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Please read, sign, and return to your daughter’s head coach.</a:t>
            </a:r>
            <a:endParaRPr sz="2400"/>
          </a:p>
          <a:p>
            <a:pPr indent="0" lvl="0" marL="0" rtl="0" algn="l">
              <a:spcBef>
                <a:spcPts val="1600"/>
              </a:spcBef>
              <a:spcAft>
                <a:spcPts val="0"/>
              </a:spcAft>
              <a:buNone/>
            </a:pPr>
            <a:r>
              <a:rPr lang="en" u="sng">
                <a:solidFill>
                  <a:schemeClr val="hlink"/>
                </a:solidFill>
                <a:hlinkClick r:id="rId3"/>
              </a:rPr>
              <a:t>https://docs.google.com/document/d/1Kd__S7iZHkqy-lddML_hF6tLIID-Z2jSd0inWDD9EEo/edit?usp=sharing</a:t>
            </a:r>
            <a:endParaRPr/>
          </a:p>
          <a:p>
            <a:pPr indent="0" lvl="0" marL="0" rtl="0" algn="l">
              <a:spcBef>
                <a:spcPts val="1600"/>
              </a:spcBef>
              <a:spcAft>
                <a:spcPts val="1600"/>
              </a:spcAft>
              <a:buNone/>
            </a:pPr>
            <a:r>
              <a:rPr lang="en"/>
              <a:t>We appreciate these being read and signed before meetings take place. Thanks!</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FFFF"/>
        </a:solidFill>
      </p:bgPr>
    </p:bg>
    <p:spTree>
      <p:nvGrpSpPr>
        <p:cNvPr id="215" name="Shape 215"/>
        <p:cNvGrpSpPr/>
        <p:nvPr/>
      </p:nvGrpSpPr>
      <p:grpSpPr>
        <a:xfrm>
          <a:off x="0" y="0"/>
          <a:ext cx="0" cy="0"/>
          <a:chOff x="0" y="0"/>
          <a:chExt cx="0" cy="0"/>
        </a:xfrm>
      </p:grpSpPr>
      <p:sp>
        <p:nvSpPr>
          <p:cNvPr id="216" name="Google Shape;216;p4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Concerns</a:t>
            </a:r>
            <a:endParaRPr/>
          </a:p>
        </p:txBody>
      </p:sp>
      <p:sp>
        <p:nvSpPr>
          <p:cNvPr id="217" name="Google Shape;217;p40"/>
          <p:cNvSpPr txBox="1"/>
          <p:nvPr>
            <p:ph idx="1" type="body"/>
          </p:nvPr>
        </p:nvSpPr>
        <p:spPr>
          <a:xfrm>
            <a:off x="311700" y="1152475"/>
            <a:ext cx="8520600" cy="375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Follow the 24 hour Rule</a:t>
            </a:r>
            <a:endParaRPr sz="2400"/>
          </a:p>
          <a:p>
            <a:pPr indent="0" lvl="0" marL="0" rtl="0" algn="l">
              <a:spcBef>
                <a:spcPts val="1600"/>
              </a:spcBef>
              <a:spcAft>
                <a:spcPts val="0"/>
              </a:spcAft>
              <a:buNone/>
            </a:pPr>
            <a:r>
              <a:rPr lang="en" sz="2400"/>
              <a:t>Players must meet with coaching staff before a parent meeting. </a:t>
            </a:r>
            <a:endParaRPr sz="2400"/>
          </a:p>
          <a:p>
            <a:pPr indent="0" lvl="0" marL="0" rtl="0" algn="l">
              <a:spcBef>
                <a:spcPts val="1600"/>
              </a:spcBef>
              <a:spcAft>
                <a:spcPts val="0"/>
              </a:spcAft>
              <a:buNone/>
            </a:pPr>
            <a:r>
              <a:rPr lang="en" sz="2400"/>
              <a:t>If not resolved, parent can request a meeting. Fill out meeting form with the link below. Keep in mind, playing time is subjective and is not a reason to have a meeting. </a:t>
            </a:r>
            <a:endParaRPr sz="2400"/>
          </a:p>
          <a:p>
            <a:pPr indent="0" lvl="0" marL="0" rtl="0" algn="l">
              <a:spcBef>
                <a:spcPts val="1600"/>
              </a:spcBef>
              <a:spcAft>
                <a:spcPts val="1600"/>
              </a:spcAft>
              <a:buNone/>
            </a:pPr>
            <a:r>
              <a:rPr lang="en" sz="2400" u="sng">
                <a:solidFill>
                  <a:schemeClr val="hlink"/>
                </a:solidFill>
                <a:hlinkClick r:id="rId3"/>
              </a:rPr>
              <a:t>https://docs.google.com/document/d/1MZ9opDu-vAn8W7VvYUp8yb50knlE0k7rIQNql5EJ8Iw/edit?usp=sharing</a:t>
            </a:r>
            <a:r>
              <a:rPr lang="en" sz="2400"/>
              <a:t> </a:t>
            </a:r>
            <a:endParaRPr sz="24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9DAF8"/>
        </a:solidFill>
      </p:bgPr>
    </p:bg>
    <p:spTree>
      <p:nvGrpSpPr>
        <p:cNvPr id="221" name="Shape 221"/>
        <p:cNvGrpSpPr/>
        <p:nvPr/>
      </p:nvGrpSpPr>
      <p:grpSpPr>
        <a:xfrm>
          <a:off x="0" y="0"/>
          <a:ext cx="0" cy="0"/>
          <a:chOff x="0" y="0"/>
          <a:chExt cx="0" cy="0"/>
        </a:xfrm>
      </p:grpSpPr>
      <p:sp>
        <p:nvSpPr>
          <p:cNvPr id="222" name="Google Shape;222;p4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Schedules</a:t>
            </a:r>
            <a:endParaRPr/>
          </a:p>
        </p:txBody>
      </p:sp>
      <p:sp>
        <p:nvSpPr>
          <p:cNvPr id="223" name="Google Shape;223;p4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Schedules can be found on the HVL website and any changes will be posted there. </a:t>
            </a:r>
            <a:endParaRPr sz="2400"/>
          </a:p>
          <a:p>
            <a:pPr indent="0" lvl="0" marL="0" rtl="0" algn="l">
              <a:spcBef>
                <a:spcPts val="1600"/>
              </a:spcBef>
              <a:spcAft>
                <a:spcPts val="0"/>
              </a:spcAft>
              <a:buNone/>
            </a:pPr>
            <a:r>
              <a:rPr lang="en" sz="2400" u="sng">
                <a:solidFill>
                  <a:schemeClr val="hlink"/>
                </a:solidFill>
                <a:hlinkClick r:id="rId3"/>
              </a:rPr>
              <a:t>http://www.hvlconference.org/public/genie/10/school/3/</a:t>
            </a:r>
            <a:r>
              <a:rPr lang="en" sz="2400"/>
              <a:t> </a:t>
            </a:r>
            <a:endParaRPr sz="2400"/>
          </a:p>
          <a:p>
            <a:pPr indent="0" lvl="0" marL="0" rtl="0" algn="l">
              <a:spcBef>
                <a:spcPts val="1600"/>
              </a:spcBef>
              <a:spcAft>
                <a:spcPts val="1600"/>
              </a:spcAft>
              <a:buNone/>
            </a:pPr>
            <a:r>
              <a:rPr lang="en" sz="2400"/>
              <a:t>Pine Island Website: Click on activities, Calendar,View Schedules (bottom right), click on the box of player’s team(s), click on view schedule</a:t>
            </a:r>
            <a:endParaRPr sz="24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64" name="Shape 64"/>
        <p:cNvGrpSpPr/>
        <p:nvPr/>
      </p:nvGrpSpPr>
      <p:grpSpPr>
        <a:xfrm>
          <a:off x="0" y="0"/>
          <a:ext cx="0" cy="0"/>
          <a:chOff x="0" y="0"/>
          <a:chExt cx="0" cy="0"/>
        </a:xfrm>
      </p:grpSpPr>
      <p:sp>
        <p:nvSpPr>
          <p:cNvPr id="65" name="Google Shape;65;p1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FFFFFF"/>
                </a:solidFill>
              </a:rPr>
              <a:t>A Huge Thanks to our Dugout Crew: </a:t>
            </a:r>
            <a:endParaRPr sz="2400">
              <a:solidFill>
                <a:srgbClr val="FFFFFF"/>
              </a:solidFill>
            </a:endParaRPr>
          </a:p>
          <a:p>
            <a:pPr indent="0" lvl="0" marL="0" rtl="0" algn="l">
              <a:spcBef>
                <a:spcPts val="1600"/>
              </a:spcBef>
              <a:spcAft>
                <a:spcPts val="0"/>
              </a:spcAft>
              <a:buNone/>
            </a:pPr>
            <a:r>
              <a:rPr lang="en">
                <a:solidFill>
                  <a:srgbClr val="FF0000"/>
                </a:solidFill>
                <a:highlight>
                  <a:srgbClr val="FFFFFF"/>
                </a:highlight>
              </a:rPr>
              <a:t>Construction Foreman: Mark Passow</a:t>
            </a:r>
            <a:endParaRPr>
              <a:solidFill>
                <a:srgbClr val="FF0000"/>
              </a:solidFill>
              <a:highlight>
                <a:srgbClr val="FFFFFF"/>
              </a:highlight>
            </a:endParaRPr>
          </a:p>
          <a:p>
            <a:pPr indent="0" lvl="0" marL="0" rtl="0" algn="l">
              <a:spcBef>
                <a:spcPts val="1600"/>
              </a:spcBef>
              <a:spcAft>
                <a:spcPts val="0"/>
              </a:spcAft>
              <a:buNone/>
            </a:pPr>
            <a:r>
              <a:rPr lang="en">
                <a:solidFill>
                  <a:srgbClr val="FFFFFF"/>
                </a:solidFill>
              </a:rPr>
              <a:t>Crew: Steve Polzer</a:t>
            </a:r>
            <a:endParaRPr>
              <a:solidFill>
                <a:srgbClr val="FFFFFF"/>
              </a:solidFill>
            </a:endParaRPr>
          </a:p>
          <a:p>
            <a:pPr indent="0" lvl="0" marL="0" rtl="0" algn="l">
              <a:spcBef>
                <a:spcPts val="1600"/>
              </a:spcBef>
              <a:spcAft>
                <a:spcPts val="0"/>
              </a:spcAft>
              <a:buNone/>
            </a:pPr>
            <a:r>
              <a:rPr lang="en">
                <a:solidFill>
                  <a:srgbClr val="FFFFFF"/>
                </a:solidFill>
              </a:rPr>
              <a:t>	   Doug Lee            Jeremy Douglas		Curt Njus</a:t>
            </a:r>
            <a:endParaRPr>
              <a:solidFill>
                <a:srgbClr val="FFFFFF"/>
              </a:solidFill>
            </a:endParaRPr>
          </a:p>
          <a:p>
            <a:pPr indent="0" lvl="0" marL="0" rtl="0" algn="l">
              <a:spcBef>
                <a:spcPts val="1600"/>
              </a:spcBef>
              <a:spcAft>
                <a:spcPts val="0"/>
              </a:spcAft>
              <a:buNone/>
            </a:pPr>
            <a:r>
              <a:rPr lang="en">
                <a:solidFill>
                  <a:srgbClr val="FFFFFF"/>
                </a:solidFill>
              </a:rPr>
              <a:t>	   Brian Rucker       Jeff Lerum			Doug Lee’s Son-in-law</a:t>
            </a:r>
            <a:endParaRPr>
              <a:solidFill>
                <a:srgbClr val="FFFFFF"/>
              </a:solidFill>
            </a:endParaRPr>
          </a:p>
          <a:p>
            <a:pPr indent="0" lvl="0" marL="0" rtl="0" algn="l">
              <a:spcBef>
                <a:spcPts val="1600"/>
              </a:spcBef>
              <a:spcAft>
                <a:spcPts val="1600"/>
              </a:spcAft>
              <a:buNone/>
            </a:pPr>
            <a:r>
              <a:rPr lang="en"/>
              <a:t>	  </a:t>
            </a:r>
            <a:endParaRPr/>
          </a:p>
        </p:txBody>
      </p:sp>
      <p:sp>
        <p:nvSpPr>
          <p:cNvPr id="66" name="Google Shape;66;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rPr>
              <a:t>Dugout Work</a:t>
            </a:r>
            <a:endParaRPr>
              <a:solidFill>
                <a:srgbClr val="FFFFF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27" name="Shape 227"/>
        <p:cNvGrpSpPr/>
        <p:nvPr/>
      </p:nvGrpSpPr>
      <p:grpSpPr>
        <a:xfrm>
          <a:off x="0" y="0"/>
          <a:ext cx="0" cy="0"/>
          <a:chOff x="0" y="0"/>
          <a:chExt cx="0" cy="0"/>
        </a:xfrm>
      </p:grpSpPr>
      <p:sp>
        <p:nvSpPr>
          <p:cNvPr id="228" name="Google Shape;228;p42"/>
          <p:cNvSpPr txBox="1"/>
          <p:nvPr>
            <p:ph idx="1" type="body"/>
          </p:nvPr>
        </p:nvSpPr>
        <p:spPr>
          <a:xfrm>
            <a:off x="0" y="1600800"/>
            <a:ext cx="4654800" cy="3339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FFFFFF"/>
                </a:solidFill>
              </a:rPr>
              <a:t>If you want instant schedule change notifications on your phone, click on the video link below. This will make your life easier.</a:t>
            </a:r>
            <a:endParaRPr b="1">
              <a:solidFill>
                <a:srgbClr val="FFFFFF"/>
              </a:solidFill>
            </a:endParaRPr>
          </a:p>
          <a:p>
            <a:pPr indent="0" lvl="0" marL="0" rtl="0" algn="l">
              <a:spcBef>
                <a:spcPts val="1600"/>
              </a:spcBef>
              <a:spcAft>
                <a:spcPts val="1600"/>
              </a:spcAft>
              <a:buNone/>
            </a:pPr>
            <a:r>
              <a:rPr lang="en" sz="1400" u="sng">
                <a:solidFill>
                  <a:srgbClr val="1155CC"/>
                </a:solidFill>
                <a:highlight>
                  <a:srgbClr val="FFFFFF"/>
                </a:highlight>
                <a:hlinkClick r:id="rId4"/>
              </a:rPr>
              <a:t>Click here for a tutorial on how to set up notifications for softball</a:t>
            </a:r>
            <a:endParaRPr sz="1400"/>
          </a:p>
        </p:txBody>
      </p:sp>
      <p:sp>
        <p:nvSpPr>
          <p:cNvPr id="229" name="Google Shape;229;p4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Phone Notifications of Schedule Changes</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3" name="Shape 233"/>
        <p:cNvGrpSpPr/>
        <p:nvPr/>
      </p:nvGrpSpPr>
      <p:grpSpPr>
        <a:xfrm>
          <a:off x="0" y="0"/>
          <a:ext cx="0" cy="0"/>
          <a:chOff x="0" y="0"/>
          <a:chExt cx="0" cy="0"/>
        </a:xfrm>
      </p:grpSpPr>
      <p:sp>
        <p:nvSpPr>
          <p:cNvPr id="234" name="Google Shape;234;p4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Communication and Fields</a:t>
            </a:r>
            <a:endParaRPr/>
          </a:p>
        </p:txBody>
      </p:sp>
      <p:sp>
        <p:nvSpPr>
          <p:cNvPr id="235" name="Google Shape;235;p4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Did you receive my email that had the links attachment? If not, I need your email.</a:t>
            </a:r>
            <a:endParaRPr/>
          </a:p>
          <a:p>
            <a:pPr indent="0" lvl="0" marL="0" rtl="0" algn="l">
              <a:spcBef>
                <a:spcPts val="1600"/>
              </a:spcBef>
              <a:spcAft>
                <a:spcPts val="0"/>
              </a:spcAft>
              <a:buNone/>
            </a:pPr>
            <a:r>
              <a:rPr lang="en"/>
              <a:t>Emails?</a:t>
            </a:r>
            <a:endParaRPr/>
          </a:p>
          <a:p>
            <a:pPr indent="0" lvl="0" marL="0" rtl="0" algn="l">
              <a:spcBef>
                <a:spcPts val="1600"/>
              </a:spcBef>
              <a:spcAft>
                <a:spcPts val="0"/>
              </a:spcAft>
              <a:buNone/>
            </a:pPr>
            <a:r>
              <a:rPr lang="en"/>
              <a:t>Team App?</a:t>
            </a:r>
            <a:endParaRPr/>
          </a:p>
          <a:p>
            <a:pPr indent="0" lvl="0" marL="0" rtl="0" algn="l">
              <a:spcBef>
                <a:spcPts val="1600"/>
              </a:spcBef>
              <a:spcAft>
                <a:spcPts val="0"/>
              </a:spcAft>
              <a:buNone/>
            </a:pPr>
            <a:r>
              <a:rPr lang="en"/>
              <a:t>Remind?</a:t>
            </a:r>
            <a:endParaRPr/>
          </a:p>
          <a:p>
            <a:pPr indent="0" lvl="0" marL="0" rtl="0" algn="l">
              <a:spcBef>
                <a:spcPts val="1600"/>
              </a:spcBef>
              <a:spcAft>
                <a:spcPts val="0"/>
              </a:spcAft>
              <a:buNone/>
            </a:pPr>
            <a:r>
              <a:rPr lang="en"/>
              <a:t>TeamSnap</a:t>
            </a:r>
            <a:endParaRPr/>
          </a:p>
          <a:p>
            <a:pPr indent="0" lvl="0" marL="0" rtl="0" algn="l">
              <a:spcBef>
                <a:spcPts val="1600"/>
              </a:spcBef>
              <a:spcAft>
                <a:spcPts val="1600"/>
              </a:spcAft>
              <a:buNone/>
            </a:pPr>
            <a:r>
              <a:rPr lang="en"/>
              <a:t>I am happy to announce we will have 3-4 fields to access this season. Thank you to Tammy Champa, the School Board, and our community for this opportunity!</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D0E0E3"/>
        </a:solidFill>
      </p:bgPr>
    </p:bg>
    <p:spTree>
      <p:nvGrpSpPr>
        <p:cNvPr id="239" name="Shape 239"/>
        <p:cNvGrpSpPr/>
        <p:nvPr/>
      </p:nvGrpSpPr>
      <p:grpSpPr>
        <a:xfrm>
          <a:off x="0" y="0"/>
          <a:ext cx="0" cy="0"/>
          <a:chOff x="0" y="0"/>
          <a:chExt cx="0" cy="0"/>
        </a:xfrm>
      </p:grpSpPr>
      <p:sp>
        <p:nvSpPr>
          <p:cNvPr id="240" name="Google Shape;240;p4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Important Dates: </a:t>
            </a:r>
            <a:r>
              <a:rPr b="1" lang="en"/>
              <a:t>Fundraiser</a:t>
            </a:r>
            <a:r>
              <a:rPr b="1" lang="en"/>
              <a:t> &amp; Pictures</a:t>
            </a:r>
            <a:endParaRPr b="1"/>
          </a:p>
        </p:txBody>
      </p:sp>
      <p:sp>
        <p:nvSpPr>
          <p:cNvPr id="241" name="Google Shape;241;p4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Clr>
                <a:srgbClr val="222222"/>
              </a:buClr>
              <a:buSzPts val="2400"/>
              <a:buChar char="●"/>
            </a:pPr>
            <a:r>
              <a:rPr lang="en" sz="2400">
                <a:solidFill>
                  <a:srgbClr val="222222"/>
                </a:solidFill>
                <a:highlight>
                  <a:srgbClr val="FFFFFF"/>
                </a:highlight>
              </a:rPr>
              <a:t>WeFund4u--Let’s hear from Sam Cummings</a:t>
            </a:r>
            <a:endParaRPr sz="2400">
              <a:solidFill>
                <a:srgbClr val="222222"/>
              </a:solidFill>
              <a:highlight>
                <a:srgbClr val="FFFFFF"/>
              </a:highlight>
            </a:endParaRPr>
          </a:p>
          <a:p>
            <a:pPr indent="0" lvl="0" marL="457200" rtl="0" algn="l">
              <a:spcBef>
                <a:spcPts val="0"/>
              </a:spcBef>
              <a:spcAft>
                <a:spcPts val="0"/>
              </a:spcAft>
              <a:buNone/>
            </a:pPr>
            <a:r>
              <a:t/>
            </a:r>
            <a:endParaRPr b="1" sz="2400">
              <a:solidFill>
                <a:srgbClr val="222222"/>
              </a:solidFill>
              <a:highlight>
                <a:srgbClr val="FFFFFF"/>
              </a:highlight>
            </a:endParaRPr>
          </a:p>
          <a:p>
            <a:pPr indent="-381000" lvl="0" marL="457200" rtl="0" algn="l">
              <a:spcBef>
                <a:spcPts val="0"/>
              </a:spcBef>
              <a:spcAft>
                <a:spcPts val="0"/>
              </a:spcAft>
              <a:buClr>
                <a:srgbClr val="222222"/>
              </a:buClr>
              <a:buSzPts val="2400"/>
              <a:buChar char="●"/>
            </a:pPr>
            <a:r>
              <a:rPr lang="en" sz="2400">
                <a:solidFill>
                  <a:srgbClr val="222222"/>
                </a:solidFill>
                <a:highlight>
                  <a:srgbClr val="FFFFFF"/>
                </a:highlight>
              </a:rPr>
              <a:t>Get your email contact list to me before March 9, </a:t>
            </a:r>
            <a:endParaRPr sz="2400">
              <a:solidFill>
                <a:srgbClr val="222222"/>
              </a:solidFill>
              <a:highlight>
                <a:srgbClr val="FFFFFF"/>
              </a:highlight>
            </a:endParaRPr>
          </a:p>
          <a:p>
            <a:pPr indent="457200" lvl="0" marL="0" rtl="0" algn="l">
              <a:spcBef>
                <a:spcPts val="0"/>
              </a:spcBef>
              <a:spcAft>
                <a:spcPts val="0"/>
              </a:spcAft>
              <a:buClr>
                <a:schemeClr val="dk1"/>
              </a:buClr>
              <a:buSzPts val="1100"/>
              <a:buFont typeface="Arial"/>
              <a:buNone/>
            </a:pPr>
            <a:r>
              <a:t/>
            </a:r>
            <a:endParaRPr sz="2400">
              <a:solidFill>
                <a:srgbClr val="222222"/>
              </a:solidFill>
              <a:highlight>
                <a:srgbClr val="FFFFFF"/>
              </a:highlight>
            </a:endParaRPr>
          </a:p>
          <a:p>
            <a:pPr indent="-381000" lvl="0" marL="457200" rtl="0" algn="l">
              <a:spcBef>
                <a:spcPts val="0"/>
              </a:spcBef>
              <a:spcAft>
                <a:spcPts val="0"/>
              </a:spcAft>
              <a:buClr>
                <a:srgbClr val="222222"/>
              </a:buClr>
              <a:buSzPts val="2400"/>
              <a:buChar char="●"/>
            </a:pPr>
            <a:r>
              <a:rPr lang="en" sz="2400">
                <a:solidFill>
                  <a:srgbClr val="222222"/>
                </a:solidFill>
                <a:highlight>
                  <a:srgbClr val="FFFFFF"/>
                </a:highlight>
              </a:rPr>
              <a:t>Pictures:  Updates to follow</a:t>
            </a:r>
            <a:endParaRPr sz="2400">
              <a:solidFill>
                <a:srgbClr val="222222"/>
              </a:solidFill>
              <a:highlight>
                <a:srgbClr val="FFFFFF"/>
              </a:highlight>
            </a:endParaRPr>
          </a:p>
          <a:p>
            <a:pPr indent="0" lvl="0" marL="0" rtl="0" algn="l">
              <a:spcBef>
                <a:spcPts val="0"/>
              </a:spcBef>
              <a:spcAft>
                <a:spcPts val="1600"/>
              </a:spcAft>
              <a:buNone/>
            </a:pPr>
            <a:r>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45" name="Shape 245"/>
        <p:cNvGrpSpPr/>
        <p:nvPr/>
      </p:nvGrpSpPr>
      <p:grpSpPr>
        <a:xfrm>
          <a:off x="0" y="0"/>
          <a:ext cx="0" cy="0"/>
          <a:chOff x="0" y="0"/>
          <a:chExt cx="0" cy="0"/>
        </a:xfrm>
      </p:grpSpPr>
      <p:sp>
        <p:nvSpPr>
          <p:cNvPr id="246" name="Google Shape;246;p4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Reminders</a:t>
            </a:r>
            <a:endParaRPr/>
          </a:p>
        </p:txBody>
      </p:sp>
      <p:sp>
        <p:nvSpPr>
          <p:cNvPr id="247" name="Google Shape;247;p4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Clr>
                <a:srgbClr val="222222"/>
              </a:buClr>
              <a:buSzPts val="2400"/>
              <a:buChar char="●"/>
            </a:pPr>
            <a:r>
              <a:rPr lang="en" sz="2400">
                <a:solidFill>
                  <a:srgbClr val="222222"/>
                </a:solidFill>
                <a:highlight>
                  <a:srgbClr val="FFFFFF"/>
                </a:highlight>
              </a:rPr>
              <a:t>Players need to be registered by the time the first practice starts and a physical needs to be on file.</a:t>
            </a:r>
            <a:endParaRPr sz="2400">
              <a:solidFill>
                <a:srgbClr val="222222"/>
              </a:solidFill>
              <a:highlight>
                <a:srgbClr val="FFFFFF"/>
              </a:highlight>
            </a:endParaRPr>
          </a:p>
          <a:p>
            <a:pPr indent="-381000" lvl="0" marL="457200" rtl="0" algn="l">
              <a:spcBef>
                <a:spcPts val="0"/>
              </a:spcBef>
              <a:spcAft>
                <a:spcPts val="0"/>
              </a:spcAft>
              <a:buClr>
                <a:srgbClr val="222222"/>
              </a:buClr>
              <a:buSzPts val="2400"/>
              <a:buChar char="●"/>
            </a:pPr>
            <a:r>
              <a:rPr lang="en" sz="2400">
                <a:solidFill>
                  <a:srgbClr val="222222"/>
                </a:solidFill>
                <a:highlight>
                  <a:srgbClr val="FFFFFF"/>
                </a:highlight>
              </a:rPr>
              <a:t>Please complete the emergency and parent expectation form ASAP and return to your head coach.</a:t>
            </a:r>
            <a:endParaRPr sz="2400">
              <a:solidFill>
                <a:srgbClr val="222222"/>
              </a:solidFill>
              <a:highlight>
                <a:srgbClr val="FFFFFF"/>
              </a:highlight>
            </a:endParaRPr>
          </a:p>
          <a:p>
            <a:pPr indent="-381000" lvl="0" marL="457200" rtl="0" algn="l">
              <a:spcBef>
                <a:spcPts val="0"/>
              </a:spcBef>
              <a:spcAft>
                <a:spcPts val="0"/>
              </a:spcAft>
              <a:buClr>
                <a:srgbClr val="222222"/>
              </a:buClr>
              <a:buSzPts val="2400"/>
              <a:buChar char="●"/>
            </a:pPr>
            <a:r>
              <a:rPr lang="en" sz="2400">
                <a:solidFill>
                  <a:srgbClr val="222222"/>
                </a:solidFill>
                <a:highlight>
                  <a:srgbClr val="FFFFFF"/>
                </a:highlight>
              </a:rPr>
              <a:t>Sign up for summer softball.</a:t>
            </a:r>
            <a:endParaRPr sz="2400">
              <a:solidFill>
                <a:srgbClr val="222222"/>
              </a:solidFill>
              <a:highlight>
                <a:srgbClr val="FFFFFF"/>
              </a:highlight>
            </a:endParaRPr>
          </a:p>
          <a:p>
            <a:pPr indent="-381000" lvl="0" marL="457200" rtl="0" algn="l">
              <a:spcBef>
                <a:spcPts val="0"/>
              </a:spcBef>
              <a:spcAft>
                <a:spcPts val="0"/>
              </a:spcAft>
              <a:buClr>
                <a:srgbClr val="222222"/>
              </a:buClr>
              <a:buSzPts val="2400"/>
              <a:buChar char="●"/>
            </a:pPr>
            <a:r>
              <a:rPr lang="en" sz="2400">
                <a:solidFill>
                  <a:srgbClr val="222222"/>
                </a:solidFill>
                <a:highlight>
                  <a:srgbClr val="FFFFFF"/>
                </a:highlight>
              </a:rPr>
              <a:t>Get your Panther Wear ordered by Sunday, March 15. Decide about the jacket by Friday, March 6,</a:t>
            </a:r>
            <a:endParaRPr sz="2400">
              <a:solidFill>
                <a:srgbClr val="222222"/>
              </a:solidFill>
              <a:highlight>
                <a:srgbClr val="FFFFFF"/>
              </a:highlight>
            </a:endParaRPr>
          </a:p>
          <a:p>
            <a:pPr indent="-381000" lvl="0" marL="457200" rtl="0" algn="l">
              <a:spcBef>
                <a:spcPts val="0"/>
              </a:spcBef>
              <a:spcAft>
                <a:spcPts val="0"/>
              </a:spcAft>
              <a:buClr>
                <a:srgbClr val="222222"/>
              </a:buClr>
              <a:buSzPts val="2400"/>
              <a:buChar char="●"/>
            </a:pPr>
            <a:r>
              <a:rPr lang="en" sz="2400">
                <a:solidFill>
                  <a:srgbClr val="222222"/>
                </a:solidFill>
                <a:highlight>
                  <a:srgbClr val="FFFFFF"/>
                </a:highlight>
              </a:rPr>
              <a:t>Turn in your email contact list for fundraising!!</a:t>
            </a:r>
            <a:endParaRPr sz="2400">
              <a:solidFill>
                <a:srgbClr val="222222"/>
              </a:solidFill>
              <a:highlight>
                <a:srgbClr val="FFFFFF"/>
              </a:highlight>
            </a:endParaRPr>
          </a:p>
          <a:p>
            <a:pPr indent="0" lvl="0" marL="0" rtl="0" algn="l">
              <a:spcBef>
                <a:spcPts val="0"/>
              </a:spcBef>
              <a:spcAft>
                <a:spcPts val="1600"/>
              </a:spcAft>
              <a:buNone/>
            </a:pPr>
            <a:r>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1" name="Shape 251"/>
        <p:cNvGrpSpPr/>
        <p:nvPr/>
      </p:nvGrpSpPr>
      <p:grpSpPr>
        <a:xfrm>
          <a:off x="0" y="0"/>
          <a:ext cx="0" cy="0"/>
          <a:chOff x="0" y="0"/>
          <a:chExt cx="0" cy="0"/>
        </a:xfrm>
      </p:grpSpPr>
      <p:sp>
        <p:nvSpPr>
          <p:cNvPr id="252" name="Google Shape;252;p4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Player/Coach Meetings</a:t>
            </a:r>
            <a:endParaRPr/>
          </a:p>
        </p:txBody>
      </p:sp>
      <p:sp>
        <p:nvSpPr>
          <p:cNvPr id="253" name="Google Shape;253;p4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Please see your respective coaches to introduce yourself, hear from them and ask questions.</a:t>
            </a:r>
            <a:endParaRPr sz="2400"/>
          </a:p>
          <a:p>
            <a:pPr indent="0" lvl="0" marL="0" rtl="0" algn="l">
              <a:spcBef>
                <a:spcPts val="1600"/>
              </a:spcBef>
              <a:spcAft>
                <a:spcPts val="0"/>
              </a:spcAft>
              <a:buNone/>
            </a:pPr>
            <a:r>
              <a:rPr lang="en" sz="2400"/>
              <a:t>Thank you for attending!</a:t>
            </a:r>
            <a:endParaRPr sz="2400"/>
          </a:p>
          <a:p>
            <a:pPr indent="0" lvl="0" marL="0" rtl="0" algn="l">
              <a:spcBef>
                <a:spcPts val="1600"/>
              </a:spcBef>
              <a:spcAft>
                <a:spcPts val="1600"/>
              </a:spcAft>
              <a:buNone/>
            </a:pPr>
            <a:r>
              <a:rPr lang="en" sz="2400"/>
              <a:t>If you are not sure who to see, ask Coach Jones.</a:t>
            </a:r>
            <a:endParaRPr sz="2400"/>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7" name="Shape 257"/>
        <p:cNvGrpSpPr/>
        <p:nvPr/>
      </p:nvGrpSpPr>
      <p:grpSpPr>
        <a:xfrm>
          <a:off x="0" y="0"/>
          <a:ext cx="0" cy="0"/>
          <a:chOff x="0" y="0"/>
          <a:chExt cx="0" cy="0"/>
        </a:xfrm>
      </p:grpSpPr>
      <p:sp>
        <p:nvSpPr>
          <p:cNvPr id="258" name="Google Shape;258;p4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Let’s Go PANTHERS!!!! </a:t>
            </a:r>
            <a:endParaRPr/>
          </a:p>
        </p:txBody>
      </p:sp>
      <p:sp>
        <p:nvSpPr>
          <p:cNvPr id="259" name="Google Shape;259;p4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60" name="Google Shape;260;p47"/>
          <p:cNvPicPr preferRelativeResize="0"/>
          <p:nvPr/>
        </p:nvPicPr>
        <p:blipFill>
          <a:blip r:embed="rId3">
            <a:alphaModFix/>
          </a:blip>
          <a:stretch>
            <a:fillRect/>
          </a:stretch>
        </p:blipFill>
        <p:spPr>
          <a:xfrm>
            <a:off x="252425" y="1017725"/>
            <a:ext cx="8639175" cy="395332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F5D0D0"/>
            </a:gs>
            <a:gs pos="100000">
              <a:srgbClr val="D96868"/>
            </a:gs>
          </a:gsLst>
          <a:path path="circle">
            <a:fillToRect b="50%" l="50%" r="50%" t="50%"/>
          </a:path>
          <a:tileRect/>
        </a:gradFill>
      </p:bgPr>
    </p:bg>
    <p:spTree>
      <p:nvGrpSpPr>
        <p:cNvPr id="70" name="Shape 70"/>
        <p:cNvGrpSpPr/>
        <p:nvPr/>
      </p:nvGrpSpPr>
      <p:grpSpPr>
        <a:xfrm>
          <a:off x="0" y="0"/>
          <a:ext cx="0" cy="0"/>
          <a:chOff x="0" y="0"/>
          <a:chExt cx="0" cy="0"/>
        </a:xfrm>
      </p:grpSpPr>
      <p:sp>
        <p:nvSpPr>
          <p:cNvPr id="71" name="Google Shape;71;p16"/>
          <p:cNvSpPr txBox="1"/>
          <p:nvPr>
            <p:ph type="title"/>
          </p:nvPr>
        </p:nvSpPr>
        <p:spPr>
          <a:xfrm>
            <a:off x="311700" y="199000"/>
            <a:ext cx="8520600" cy="597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t>Coaching Staff</a:t>
            </a:r>
            <a:endParaRPr b="1"/>
          </a:p>
        </p:txBody>
      </p:sp>
      <p:sp>
        <p:nvSpPr>
          <p:cNvPr id="72" name="Google Shape;72;p16"/>
          <p:cNvSpPr txBox="1"/>
          <p:nvPr>
            <p:ph idx="1" type="body"/>
          </p:nvPr>
        </p:nvSpPr>
        <p:spPr>
          <a:xfrm>
            <a:off x="311700" y="796000"/>
            <a:ext cx="8520600" cy="4347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2400">
                <a:solidFill>
                  <a:schemeClr val="dk1"/>
                </a:solidFill>
              </a:rPr>
              <a:t>Head Coach: Kim Jones</a:t>
            </a:r>
            <a:endParaRPr sz="2400">
              <a:solidFill>
                <a:schemeClr val="dk1"/>
              </a:solidFill>
            </a:endParaRPr>
          </a:p>
          <a:p>
            <a:pPr indent="0" lvl="0" marL="0" rtl="0" algn="ctr">
              <a:spcBef>
                <a:spcPts val="0"/>
              </a:spcBef>
              <a:spcAft>
                <a:spcPts val="0"/>
              </a:spcAft>
              <a:buClr>
                <a:schemeClr val="dk1"/>
              </a:buClr>
              <a:buSzPts val="1100"/>
              <a:buFont typeface="Arial"/>
              <a:buNone/>
            </a:pPr>
            <a:r>
              <a:rPr lang="en" sz="2400">
                <a:solidFill>
                  <a:schemeClr val="dk1"/>
                </a:solidFill>
              </a:rPr>
              <a:t>Assistant Coach: Mark Passow</a:t>
            </a:r>
            <a:endParaRPr sz="2400">
              <a:solidFill>
                <a:schemeClr val="dk1"/>
              </a:solidFill>
            </a:endParaRPr>
          </a:p>
          <a:p>
            <a:pPr indent="0" lvl="0" marL="0" rtl="0" algn="ctr">
              <a:spcBef>
                <a:spcPts val="0"/>
              </a:spcBef>
              <a:spcAft>
                <a:spcPts val="0"/>
              </a:spcAft>
              <a:buClr>
                <a:schemeClr val="dk1"/>
              </a:buClr>
              <a:buSzPts val="1100"/>
              <a:buFont typeface="Arial"/>
              <a:buNone/>
            </a:pPr>
            <a:r>
              <a:rPr lang="en" sz="2400">
                <a:solidFill>
                  <a:schemeClr val="dk1"/>
                </a:solidFill>
              </a:rPr>
              <a:t>JV Coach: Shawn Elsbury</a:t>
            </a:r>
            <a:endParaRPr sz="2400">
              <a:solidFill>
                <a:schemeClr val="dk1"/>
              </a:solidFill>
            </a:endParaRPr>
          </a:p>
          <a:p>
            <a:pPr indent="0" lvl="0" marL="0" rtl="0" algn="ctr">
              <a:spcBef>
                <a:spcPts val="0"/>
              </a:spcBef>
              <a:spcAft>
                <a:spcPts val="0"/>
              </a:spcAft>
              <a:buClr>
                <a:schemeClr val="dk1"/>
              </a:buClr>
              <a:buSzPts val="1100"/>
              <a:buFont typeface="Arial"/>
              <a:buNone/>
            </a:pPr>
            <a:r>
              <a:rPr lang="en" sz="2400">
                <a:solidFill>
                  <a:schemeClr val="dk1"/>
                </a:solidFill>
              </a:rPr>
              <a:t>C-Squad Coach: Dave Barnett</a:t>
            </a:r>
            <a:endParaRPr sz="2400">
              <a:solidFill>
                <a:schemeClr val="dk1"/>
              </a:solidFill>
            </a:endParaRPr>
          </a:p>
          <a:p>
            <a:pPr indent="0" lvl="0" marL="0" rtl="0" algn="ctr">
              <a:spcBef>
                <a:spcPts val="0"/>
              </a:spcBef>
              <a:spcAft>
                <a:spcPts val="0"/>
              </a:spcAft>
              <a:buClr>
                <a:schemeClr val="dk1"/>
              </a:buClr>
              <a:buSzPts val="1100"/>
              <a:buFont typeface="Arial"/>
              <a:buNone/>
            </a:pPr>
            <a:r>
              <a:rPr lang="en" sz="2400">
                <a:solidFill>
                  <a:schemeClr val="dk1"/>
                </a:solidFill>
              </a:rPr>
              <a:t>Eighth Grade Coach: Kamyn Peterson-Rucker</a:t>
            </a:r>
            <a:endParaRPr sz="2400">
              <a:solidFill>
                <a:schemeClr val="dk1"/>
              </a:solidFill>
            </a:endParaRPr>
          </a:p>
          <a:p>
            <a:pPr indent="0" lvl="0" marL="0" rtl="0" algn="ctr">
              <a:spcBef>
                <a:spcPts val="0"/>
              </a:spcBef>
              <a:spcAft>
                <a:spcPts val="0"/>
              </a:spcAft>
              <a:buClr>
                <a:schemeClr val="dk1"/>
              </a:buClr>
              <a:buSzPts val="1100"/>
              <a:buFont typeface="Arial"/>
              <a:buNone/>
            </a:pPr>
            <a:r>
              <a:rPr lang="en" sz="2400">
                <a:solidFill>
                  <a:schemeClr val="dk1"/>
                </a:solidFill>
              </a:rPr>
              <a:t>Seventh Grade Coach: Wyatt Nelson</a:t>
            </a:r>
            <a:endParaRPr sz="2400">
              <a:solidFill>
                <a:schemeClr val="dk1"/>
              </a:solidFill>
            </a:endParaRPr>
          </a:p>
          <a:p>
            <a:pPr indent="0" lvl="0" marL="0" rtl="0" algn="ctr">
              <a:spcBef>
                <a:spcPts val="0"/>
              </a:spcBef>
              <a:spcAft>
                <a:spcPts val="0"/>
              </a:spcAft>
              <a:buClr>
                <a:schemeClr val="dk1"/>
              </a:buClr>
              <a:buSzPts val="1100"/>
              <a:buFont typeface="Arial"/>
              <a:buNone/>
            </a:pPr>
            <a:r>
              <a:rPr lang="en" sz="2400">
                <a:solidFill>
                  <a:schemeClr val="dk1"/>
                </a:solidFill>
              </a:rPr>
              <a:t>Specialist Coach: Doug Lee</a:t>
            </a:r>
            <a:endParaRPr sz="2400">
              <a:solidFill>
                <a:schemeClr val="dk1"/>
              </a:solidFill>
            </a:endParaRPr>
          </a:p>
          <a:p>
            <a:pPr indent="0" lvl="0" marL="0" rtl="0" algn="ctr">
              <a:spcBef>
                <a:spcPts val="0"/>
              </a:spcBef>
              <a:spcAft>
                <a:spcPts val="0"/>
              </a:spcAft>
              <a:buClr>
                <a:schemeClr val="dk1"/>
              </a:buClr>
              <a:buSzPts val="1100"/>
              <a:buFont typeface="Arial"/>
              <a:buNone/>
            </a:pPr>
            <a:r>
              <a:rPr lang="en" sz="2400">
                <a:solidFill>
                  <a:schemeClr val="dk1"/>
                </a:solidFill>
              </a:rPr>
              <a:t>Specialist Coach: Tom Pokrandt </a:t>
            </a:r>
            <a:endParaRPr sz="2400">
              <a:solidFill>
                <a:schemeClr val="dk1"/>
              </a:solidFill>
            </a:endParaRPr>
          </a:p>
          <a:p>
            <a:pPr indent="0" lvl="0" marL="0" rtl="0" algn="ctr">
              <a:spcBef>
                <a:spcPts val="0"/>
              </a:spcBef>
              <a:spcAft>
                <a:spcPts val="0"/>
              </a:spcAft>
              <a:buClr>
                <a:schemeClr val="dk1"/>
              </a:buClr>
              <a:buSzPts val="1100"/>
              <a:buFont typeface="Arial"/>
              <a:buNone/>
            </a:pPr>
            <a:r>
              <a:rPr lang="en" sz="2400">
                <a:solidFill>
                  <a:schemeClr val="dk1"/>
                </a:solidFill>
              </a:rPr>
              <a:t>Specialist Coach: Marissa Erdman</a:t>
            </a:r>
            <a:endParaRPr sz="2400">
              <a:solidFill>
                <a:schemeClr val="dk1"/>
              </a:solidFill>
            </a:endParaRPr>
          </a:p>
          <a:p>
            <a:pPr indent="0" lvl="0" marL="0" rtl="0" algn="l">
              <a:spcBef>
                <a:spcPts val="0"/>
              </a:spcBef>
              <a:spcAft>
                <a:spcPts val="160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
                                        </p:tgtEl>
                                        <p:attrNameLst>
                                          <p:attrName>style.visibility</p:attrName>
                                        </p:attrNameLst>
                                      </p:cBhvr>
                                      <p:to>
                                        <p:strVal val="visible"/>
                                      </p:to>
                                    </p:set>
                                    <p:animEffect filter="fade" transition="in">
                                      <p:cBhvr>
                                        <p:cTn dur="1000"/>
                                        <p:tgtEl>
                                          <p:spTgt spid="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
                                        </p:tgtEl>
                                        <p:attrNameLst>
                                          <p:attrName>style.visibility</p:attrName>
                                        </p:attrNameLst>
                                      </p:cBhvr>
                                      <p:to>
                                        <p:strVal val="visible"/>
                                      </p:to>
                                    </p:set>
                                    <p:animEffect filter="fade" transition="in">
                                      <p:cBhvr>
                                        <p:cTn dur="1000"/>
                                        <p:tgtEl>
                                          <p:spTgt spid="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 name="Shape 76"/>
        <p:cNvGrpSpPr/>
        <p:nvPr/>
      </p:nvGrpSpPr>
      <p:grpSpPr>
        <a:xfrm>
          <a:off x="0" y="0"/>
          <a:ext cx="0" cy="0"/>
          <a:chOff x="0" y="0"/>
          <a:chExt cx="0" cy="0"/>
        </a:xfrm>
      </p:grpSpPr>
      <p:sp>
        <p:nvSpPr>
          <p:cNvPr id="77" name="Google Shape;77;p17"/>
          <p:cNvSpPr txBox="1"/>
          <p:nvPr>
            <p:ph idx="1" type="body"/>
          </p:nvPr>
        </p:nvSpPr>
        <p:spPr>
          <a:xfrm>
            <a:off x="311700" y="1037600"/>
            <a:ext cx="8520600" cy="3784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78" name="Google Shape;78;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Coach’s Thoughts</a:t>
            </a:r>
            <a:endParaRPr/>
          </a:p>
        </p:txBody>
      </p:sp>
      <p:pic>
        <p:nvPicPr>
          <p:cNvPr id="79" name="Google Shape;79;p17"/>
          <p:cNvPicPr preferRelativeResize="0"/>
          <p:nvPr/>
        </p:nvPicPr>
        <p:blipFill>
          <a:blip r:embed="rId3">
            <a:alphaModFix/>
          </a:blip>
          <a:stretch>
            <a:fillRect/>
          </a:stretch>
        </p:blipFill>
        <p:spPr>
          <a:xfrm>
            <a:off x="1427900" y="1366475"/>
            <a:ext cx="5803700" cy="353137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
                                        </p:tgtEl>
                                        <p:attrNameLst>
                                          <p:attrName>style.visibility</p:attrName>
                                        </p:attrNameLst>
                                      </p:cBhvr>
                                      <p:to>
                                        <p:strVal val="visible"/>
                                      </p:to>
                                    </p:set>
                                    <p:animEffect filter="fade" transition="in">
                                      <p:cBhvr>
                                        <p:cTn dur="1000"/>
                                        <p:tgtEl>
                                          <p:spTgt spid="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F2F2F2"/>
            </a:gs>
            <a:gs pos="100000">
              <a:srgbClr val="A6A6A6"/>
            </a:gs>
          </a:gsLst>
          <a:lin ang="5400012" scaled="0"/>
        </a:gradFill>
      </p:bgPr>
    </p:bg>
    <p:spTree>
      <p:nvGrpSpPr>
        <p:cNvPr id="83" name="Shape 83"/>
        <p:cNvGrpSpPr/>
        <p:nvPr/>
      </p:nvGrpSpPr>
      <p:grpSpPr>
        <a:xfrm>
          <a:off x="0" y="0"/>
          <a:ext cx="0" cy="0"/>
          <a:chOff x="0" y="0"/>
          <a:chExt cx="0" cy="0"/>
        </a:xfrm>
      </p:grpSpPr>
      <p:sp>
        <p:nvSpPr>
          <p:cNvPr id="84" name="Google Shape;84;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Spring and Summer Registration</a:t>
            </a:r>
            <a:endParaRPr/>
          </a:p>
        </p:txBody>
      </p:sp>
      <p:sp>
        <p:nvSpPr>
          <p:cNvPr id="85" name="Google Shape;85;p18"/>
          <p:cNvSpPr txBox="1"/>
          <p:nvPr>
            <p:ph idx="1" type="body"/>
          </p:nvPr>
        </p:nvSpPr>
        <p:spPr>
          <a:xfrm>
            <a:off x="311700" y="1152475"/>
            <a:ext cx="8520600" cy="3742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t>Spring (school) Ball: </a:t>
            </a:r>
            <a:r>
              <a:rPr lang="en" sz="3000" u="sng">
                <a:solidFill>
                  <a:schemeClr val="hlink"/>
                </a:solidFill>
                <a:hlinkClick r:id="rId3"/>
              </a:rPr>
              <a:t>www.pineisland.k12.mn.us</a:t>
            </a:r>
            <a:r>
              <a:rPr lang="en" sz="3000"/>
              <a:t> </a:t>
            </a:r>
            <a:endParaRPr sz="3000"/>
          </a:p>
          <a:p>
            <a:pPr indent="0" lvl="0" marL="0" rtl="0" algn="l">
              <a:spcBef>
                <a:spcPts val="1600"/>
              </a:spcBef>
              <a:spcAft>
                <a:spcPts val="0"/>
              </a:spcAft>
              <a:buNone/>
            </a:pPr>
            <a:r>
              <a:rPr lang="en" sz="2400"/>
              <a:t>Go to the bottom for online fee payments </a:t>
            </a:r>
            <a:endParaRPr sz="2400"/>
          </a:p>
          <a:p>
            <a:pPr indent="0" lvl="0" marL="0" rtl="0" algn="l">
              <a:spcBef>
                <a:spcPts val="1600"/>
              </a:spcBef>
              <a:spcAft>
                <a:spcPts val="0"/>
              </a:spcAft>
              <a:buNone/>
            </a:pPr>
            <a:r>
              <a:rPr lang="en" sz="2800">
                <a:latin typeface="Calibri"/>
                <a:ea typeface="Calibri"/>
                <a:cs typeface="Calibri"/>
                <a:sym typeface="Calibri"/>
              </a:rPr>
              <a:t>Summer Ball Registration and Web Page for information:</a:t>
            </a:r>
            <a:endParaRPr sz="2800">
              <a:latin typeface="Calibri"/>
              <a:ea typeface="Calibri"/>
              <a:cs typeface="Calibri"/>
              <a:sym typeface="Calibri"/>
            </a:endParaRPr>
          </a:p>
          <a:p>
            <a:pPr indent="0" lvl="0" marL="0" rtl="0" algn="l">
              <a:spcBef>
                <a:spcPts val="1600"/>
              </a:spcBef>
              <a:spcAft>
                <a:spcPts val="0"/>
              </a:spcAft>
              <a:buNone/>
            </a:pPr>
            <a:r>
              <a:rPr lang="en" u="sng">
                <a:solidFill>
                  <a:schemeClr val="hlink"/>
                </a:solidFill>
                <a:highlight>
                  <a:srgbClr val="FFFFFF"/>
                </a:highlight>
                <a:hlinkClick r:id="rId4"/>
              </a:rPr>
              <a:t>http://www.pineisland.k12.mn.us/activities/athletics/softball/traveling_softball/</a:t>
            </a:r>
            <a:endParaRPr>
              <a:solidFill>
                <a:srgbClr val="1155CC"/>
              </a:solidFill>
              <a:highlight>
                <a:srgbClr val="FFFFFF"/>
              </a:highlight>
            </a:endParaRPr>
          </a:p>
          <a:p>
            <a:pPr indent="0" lvl="0" marL="0" rtl="0" algn="l">
              <a:spcBef>
                <a:spcPts val="1600"/>
              </a:spcBef>
              <a:spcAft>
                <a:spcPts val="0"/>
              </a:spcAft>
              <a:buNone/>
            </a:pPr>
            <a:r>
              <a:t/>
            </a:r>
            <a:endParaRPr>
              <a:solidFill>
                <a:srgbClr val="1155CC"/>
              </a:solidFill>
              <a:highlight>
                <a:srgbClr val="FFFFFF"/>
              </a:highlight>
            </a:endParaRPr>
          </a:p>
          <a:p>
            <a:pPr indent="0" lvl="0" marL="0" rtl="0" algn="l">
              <a:spcBef>
                <a:spcPts val="1600"/>
              </a:spcBef>
              <a:spcAft>
                <a:spcPts val="0"/>
              </a:spcAft>
              <a:buClr>
                <a:schemeClr val="dk1"/>
              </a:buClr>
              <a:buSzPts val="1100"/>
              <a:buFont typeface="Arial"/>
              <a:buNone/>
            </a:pPr>
            <a:r>
              <a:rPr lang="en">
                <a:solidFill>
                  <a:srgbClr val="000000"/>
                </a:solidFill>
                <a:highlight>
                  <a:srgbClr val="FFFFFF"/>
                </a:highlight>
              </a:rPr>
              <a:t>Direct link to sign up:</a:t>
            </a:r>
            <a:r>
              <a:rPr lang="en">
                <a:solidFill>
                  <a:srgbClr val="1155CC"/>
                </a:solidFill>
                <a:highlight>
                  <a:srgbClr val="FFFFFF"/>
                </a:highlight>
              </a:rPr>
              <a:t> </a:t>
            </a:r>
            <a:r>
              <a:rPr lang="en">
                <a:solidFill>
                  <a:srgbClr val="1155CC"/>
                </a:solidFill>
              </a:rPr>
              <a:t> </a:t>
            </a:r>
            <a:r>
              <a:rPr lang="en" sz="2200" u="sng">
                <a:solidFill>
                  <a:srgbClr val="1155CC"/>
                </a:solidFill>
              </a:rPr>
              <a:t>h</a:t>
            </a:r>
            <a:r>
              <a:rPr lang="en" sz="2200" u="sng">
                <a:solidFill>
                  <a:schemeClr val="accent5"/>
                </a:solidFill>
                <a:hlinkClick r:id="rId5"/>
              </a:rPr>
              <a:t>ttps://pips55963002.siplay.com/site/</a:t>
            </a:r>
            <a:r>
              <a:rPr lang="en" sz="2200"/>
              <a:t> </a:t>
            </a:r>
            <a:endParaRPr sz="2200">
              <a:solidFill>
                <a:srgbClr val="1155CC"/>
              </a:solidFill>
              <a:highlight>
                <a:srgbClr val="FFFFFF"/>
              </a:highlight>
            </a:endParaRPr>
          </a:p>
          <a:p>
            <a:pPr indent="0" lvl="0" marL="0" rtl="0" algn="l">
              <a:spcBef>
                <a:spcPts val="1600"/>
              </a:spcBef>
              <a:spcAft>
                <a:spcPts val="1600"/>
              </a:spcAft>
              <a:buClr>
                <a:schemeClr val="dk1"/>
              </a:buClr>
              <a:buSzPts val="1100"/>
              <a:buFont typeface="Arial"/>
              <a:buNone/>
            </a:pPr>
            <a:r>
              <a:t/>
            </a:r>
            <a:endParaRPr sz="14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89" name="Shape 89"/>
        <p:cNvGrpSpPr/>
        <p:nvPr/>
      </p:nvGrpSpPr>
      <p:grpSpPr>
        <a:xfrm>
          <a:off x="0" y="0"/>
          <a:ext cx="0" cy="0"/>
          <a:chOff x="0" y="0"/>
          <a:chExt cx="0" cy="0"/>
        </a:xfrm>
      </p:grpSpPr>
      <p:sp>
        <p:nvSpPr>
          <p:cNvPr id="90" name="Google Shape;90;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rPr>
              <a:t>2019 Highlights</a:t>
            </a:r>
            <a:endParaRPr>
              <a:solidFill>
                <a:srgbClr val="FFFFFF"/>
              </a:solidFill>
            </a:endParaRPr>
          </a:p>
        </p:txBody>
      </p:sp>
      <p:sp>
        <p:nvSpPr>
          <p:cNvPr id="91" name="Google Shape;91;p19"/>
          <p:cNvSpPr txBox="1"/>
          <p:nvPr>
            <p:ph idx="1" type="body"/>
          </p:nvPr>
        </p:nvSpPr>
        <p:spPr>
          <a:xfrm>
            <a:off x="311700" y="1170100"/>
            <a:ext cx="8520600" cy="382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2400">
              <a:solidFill>
                <a:srgbClr val="222222"/>
              </a:solidFill>
              <a:highlight>
                <a:srgbClr val="FFFFFF"/>
              </a:highlight>
            </a:endParaRPr>
          </a:p>
          <a:p>
            <a:pPr indent="-381000" lvl="0" marL="457200" rtl="0" algn="l">
              <a:spcBef>
                <a:spcPts val="0"/>
              </a:spcBef>
              <a:spcAft>
                <a:spcPts val="0"/>
              </a:spcAft>
              <a:buClr>
                <a:srgbClr val="222222"/>
              </a:buClr>
              <a:buSzPts val="2400"/>
              <a:buAutoNum type="arabicPeriod"/>
            </a:pPr>
            <a:r>
              <a:rPr lang="en" sz="2400">
                <a:solidFill>
                  <a:srgbClr val="222222"/>
                </a:solidFill>
                <a:highlight>
                  <a:srgbClr val="FFFFFF"/>
                </a:highlight>
              </a:rPr>
              <a:t>For the first time, we had an 8U summer team! Thanks to Stephanie Barton, Bridget Skibsted and Cody Monahan we also had a 10U team, 2-12U teams, a 14U team, and a 16U team.</a:t>
            </a:r>
            <a:endParaRPr sz="2400">
              <a:solidFill>
                <a:srgbClr val="222222"/>
              </a:solidFill>
              <a:highlight>
                <a:srgbClr val="FFFFFF"/>
              </a:highlight>
            </a:endParaRPr>
          </a:p>
          <a:p>
            <a:pPr indent="0" lvl="0" marL="0" rtl="0" algn="l">
              <a:spcBef>
                <a:spcPts val="0"/>
              </a:spcBef>
              <a:spcAft>
                <a:spcPts val="0"/>
              </a:spcAft>
              <a:buClr>
                <a:schemeClr val="dk1"/>
              </a:buClr>
              <a:buSzPts val="1100"/>
              <a:buFont typeface="Arial"/>
              <a:buNone/>
            </a:pPr>
            <a:r>
              <a:rPr lang="en" sz="2400">
                <a:solidFill>
                  <a:srgbClr val="222222"/>
                </a:solidFill>
                <a:highlight>
                  <a:srgbClr val="FFFFFF"/>
                </a:highlight>
              </a:rPr>
              <a:t>3. Our dome league had 13 players</a:t>
            </a:r>
            <a:endParaRPr sz="2400">
              <a:solidFill>
                <a:srgbClr val="222222"/>
              </a:solidFill>
              <a:highlight>
                <a:srgbClr val="FFFFFF"/>
              </a:highlight>
            </a:endParaRPr>
          </a:p>
          <a:p>
            <a:pPr indent="0" lvl="0" marL="0" rtl="0" algn="l">
              <a:spcBef>
                <a:spcPts val="0"/>
              </a:spcBef>
              <a:spcAft>
                <a:spcPts val="0"/>
              </a:spcAft>
              <a:buClr>
                <a:schemeClr val="dk1"/>
              </a:buClr>
              <a:buSzPts val="1100"/>
              <a:buFont typeface="Arial"/>
              <a:buNone/>
            </a:pPr>
            <a:r>
              <a:rPr lang="en" sz="2400">
                <a:solidFill>
                  <a:srgbClr val="222222"/>
                </a:solidFill>
                <a:highlight>
                  <a:srgbClr val="FFFFFF"/>
                </a:highlight>
              </a:rPr>
              <a:t>4. Pitching clinics for all ages, a 3rd and 4th grade camp, and</a:t>
            </a:r>
            <a:endParaRPr sz="2400">
              <a:solidFill>
                <a:srgbClr val="222222"/>
              </a:solidFill>
              <a:highlight>
                <a:srgbClr val="FFFFFF"/>
              </a:highlight>
            </a:endParaRPr>
          </a:p>
          <a:p>
            <a:pPr indent="0" lvl="0" marL="0" rtl="0" algn="l">
              <a:spcBef>
                <a:spcPts val="0"/>
              </a:spcBef>
              <a:spcAft>
                <a:spcPts val="0"/>
              </a:spcAft>
              <a:buClr>
                <a:schemeClr val="dk1"/>
              </a:buClr>
              <a:buSzPts val="1100"/>
              <a:buFont typeface="Arial"/>
              <a:buNone/>
            </a:pPr>
            <a:r>
              <a:rPr lang="en" sz="2400">
                <a:solidFill>
                  <a:srgbClr val="222222"/>
                </a:solidFill>
                <a:highlight>
                  <a:srgbClr val="FFFFFF"/>
                </a:highlight>
              </a:rPr>
              <a:t>   a 5th and 6th grade camp   </a:t>
            </a:r>
            <a:endParaRPr sz="2400">
              <a:solidFill>
                <a:srgbClr val="222222"/>
              </a:solidFill>
              <a:highlight>
                <a:srgbClr val="FFFFFF"/>
              </a:highlight>
            </a:endParaRPr>
          </a:p>
          <a:p>
            <a:pPr indent="0" lvl="0" marL="0" rtl="0" algn="l">
              <a:spcBef>
                <a:spcPts val="0"/>
              </a:spcBef>
              <a:spcAft>
                <a:spcPts val="0"/>
              </a:spcAft>
              <a:buClr>
                <a:schemeClr val="dk1"/>
              </a:buClr>
              <a:buSzPts val="1100"/>
              <a:buFont typeface="Arial"/>
              <a:buNone/>
            </a:pPr>
            <a:r>
              <a:rPr lang="en" sz="2400">
                <a:solidFill>
                  <a:srgbClr val="222222"/>
                </a:solidFill>
                <a:highlight>
                  <a:srgbClr val="FFFFFF"/>
                </a:highlight>
              </a:rPr>
              <a:t>5. </a:t>
            </a:r>
            <a:r>
              <a:rPr lang="en" sz="2400">
                <a:solidFill>
                  <a:srgbClr val="222222"/>
                </a:solidFill>
                <a:highlight>
                  <a:schemeClr val="lt1"/>
                </a:highlight>
              </a:rPr>
              <a:t>Summer camps from June-July</a:t>
            </a:r>
            <a:r>
              <a:rPr lang="en" sz="2400">
                <a:solidFill>
                  <a:srgbClr val="222222"/>
                </a:solidFill>
                <a:highlight>
                  <a:srgbClr val="FFFFFF"/>
                </a:highlight>
              </a:rPr>
              <a:t>  </a:t>
            </a:r>
            <a:endParaRPr sz="2400">
              <a:solidFill>
                <a:srgbClr val="222222"/>
              </a:solidFill>
              <a:highlight>
                <a:srgbClr val="FFFFFF"/>
              </a:highlight>
            </a:endParaRPr>
          </a:p>
          <a:p>
            <a:pPr indent="0" lvl="0" marL="0" rtl="0" algn="l">
              <a:spcBef>
                <a:spcPts val="0"/>
              </a:spcBef>
              <a:spcAft>
                <a:spcPts val="0"/>
              </a:spcAft>
              <a:buClr>
                <a:schemeClr val="dk1"/>
              </a:buClr>
              <a:buSzPts val="1100"/>
              <a:buFont typeface="Arial"/>
              <a:buNone/>
            </a:pPr>
            <a:r>
              <a:t/>
            </a:r>
            <a:endParaRPr sz="1000">
              <a:solidFill>
                <a:srgbClr val="222222"/>
              </a:solidFill>
              <a:highlight>
                <a:srgbClr val="FFFFFF"/>
              </a:highlight>
            </a:endParaRPr>
          </a:p>
          <a:p>
            <a:pPr indent="0" lvl="0" marL="0" rtl="0" algn="l">
              <a:spcBef>
                <a:spcPts val="0"/>
              </a:spcBef>
              <a:spcAft>
                <a:spcPts val="160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F5D0D0"/>
            </a:gs>
            <a:gs pos="100000">
              <a:srgbClr val="D96868"/>
            </a:gs>
          </a:gsLst>
          <a:path path="circle">
            <a:fillToRect b="50%" l="50%" r="50%" t="50%"/>
          </a:path>
          <a:tileRect/>
        </a:gradFill>
      </p:bgPr>
    </p:bg>
    <p:spTree>
      <p:nvGrpSpPr>
        <p:cNvPr id="95" name="Shape 95"/>
        <p:cNvGrpSpPr/>
        <p:nvPr/>
      </p:nvGrpSpPr>
      <p:grpSpPr>
        <a:xfrm>
          <a:off x="0" y="0"/>
          <a:ext cx="0" cy="0"/>
          <a:chOff x="0" y="0"/>
          <a:chExt cx="0" cy="0"/>
        </a:xfrm>
      </p:grpSpPr>
      <p:sp>
        <p:nvSpPr>
          <p:cNvPr id="96" name="Google Shape;96;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Emergency Form and Information Links Page</a:t>
            </a:r>
            <a:endParaRPr/>
          </a:p>
        </p:txBody>
      </p:sp>
      <p:sp>
        <p:nvSpPr>
          <p:cNvPr id="97" name="Google Shape;97;p2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Please fill out this form and return to your head coach ASAP. I know you have to do this for each sport, but I have to have a copy with me at all times.</a:t>
            </a:r>
            <a:endParaRPr sz="2400"/>
          </a:p>
          <a:p>
            <a:pPr indent="0" lvl="0" marL="0" rtl="0" algn="l">
              <a:spcBef>
                <a:spcPts val="1600"/>
              </a:spcBef>
              <a:spcAft>
                <a:spcPts val="0"/>
              </a:spcAft>
              <a:buNone/>
            </a:pPr>
            <a:r>
              <a:rPr lang="en" sz="2400" u="sng">
                <a:solidFill>
                  <a:schemeClr val="hlink"/>
                </a:solidFill>
                <a:hlinkClick r:id="rId3"/>
              </a:rPr>
              <a:t>Emergency Form Link</a:t>
            </a:r>
            <a:r>
              <a:rPr lang="en" sz="2400"/>
              <a:t> </a:t>
            </a:r>
            <a:endParaRPr sz="2400"/>
          </a:p>
          <a:p>
            <a:pPr indent="0" lvl="0" marL="0" rtl="0" algn="l">
              <a:spcBef>
                <a:spcPts val="1600"/>
              </a:spcBef>
              <a:spcAft>
                <a:spcPts val="1600"/>
              </a:spcAft>
              <a:buNone/>
            </a:pPr>
            <a:r>
              <a:rPr lang="en" sz="2400" u="sng">
                <a:solidFill>
                  <a:schemeClr val="hlink"/>
                </a:solidFill>
                <a:hlinkClick r:id="rId4"/>
              </a:rPr>
              <a:t>Softball Links Document</a:t>
            </a:r>
            <a:endParaRPr sz="24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FFFFFF"/>
            </a:gs>
            <a:gs pos="100000">
              <a:srgbClr val="B3B3B3"/>
            </a:gs>
          </a:gsLst>
          <a:lin ang="5400012" scaled="0"/>
        </a:gradFill>
      </p:bgPr>
    </p:bg>
    <p:spTree>
      <p:nvGrpSpPr>
        <p:cNvPr id="101" name="Shape 101"/>
        <p:cNvGrpSpPr/>
        <p:nvPr/>
      </p:nvGrpSpPr>
      <p:grpSpPr>
        <a:xfrm>
          <a:off x="0" y="0"/>
          <a:ext cx="0" cy="0"/>
          <a:chOff x="0" y="0"/>
          <a:chExt cx="0" cy="0"/>
        </a:xfrm>
      </p:grpSpPr>
      <p:sp>
        <p:nvSpPr>
          <p:cNvPr id="102" name="Google Shape;102;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PANTHER WEAR</a:t>
            </a:r>
            <a:endParaRPr/>
          </a:p>
        </p:txBody>
      </p:sp>
      <p:sp>
        <p:nvSpPr>
          <p:cNvPr id="103" name="Google Shape;103;p2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Panther Softball apparel for the season:</a:t>
            </a:r>
            <a:r>
              <a:rPr lang="en"/>
              <a:t> Creality </a:t>
            </a:r>
            <a:endParaRPr/>
          </a:p>
          <a:p>
            <a:pPr indent="0" lvl="0" marL="0" rtl="0" algn="l">
              <a:spcBef>
                <a:spcPts val="1600"/>
              </a:spcBef>
              <a:spcAft>
                <a:spcPts val="0"/>
              </a:spcAft>
              <a:buNone/>
            </a:pPr>
            <a:r>
              <a:rPr lang="en"/>
              <a:t>This is not a required purchase.</a:t>
            </a:r>
            <a:endParaRPr/>
          </a:p>
          <a:p>
            <a:pPr indent="0" lvl="0" marL="0" rtl="0" algn="l">
              <a:spcBef>
                <a:spcPts val="1600"/>
              </a:spcBef>
              <a:spcAft>
                <a:spcPts val="0"/>
              </a:spcAft>
              <a:buClr>
                <a:schemeClr val="dk1"/>
              </a:buClr>
              <a:buSzPts val="1100"/>
              <a:buFont typeface="Arial"/>
              <a:buNone/>
            </a:pPr>
            <a:r>
              <a:rPr lang="en" sz="2400">
                <a:solidFill>
                  <a:srgbClr val="222222"/>
                </a:solidFill>
                <a:highlight>
                  <a:srgbClr val="FFFFFF"/>
                </a:highlight>
              </a:rPr>
              <a:t> </a:t>
            </a:r>
            <a:r>
              <a:rPr lang="en" sz="2400" u="sng">
                <a:solidFill>
                  <a:srgbClr val="1155CC"/>
                </a:solidFill>
                <a:highlight>
                  <a:srgbClr val="FFFFFF"/>
                </a:highlight>
                <a:hlinkClick r:id="rId3"/>
              </a:rPr>
              <a:t>https://pantherssoftball.orderpromos.com/</a:t>
            </a:r>
            <a:endParaRPr sz="2400"/>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